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65" r:id="rId2"/>
  </p:sldMasterIdLst>
  <p:notesMasterIdLst>
    <p:notesMasterId r:id="rId13"/>
  </p:notesMasterIdLst>
  <p:sldIdLst>
    <p:sldId id="256" r:id="rId3"/>
    <p:sldId id="285" r:id="rId4"/>
    <p:sldId id="290" r:id="rId5"/>
    <p:sldId id="260" r:id="rId6"/>
    <p:sldId id="262" r:id="rId7"/>
    <p:sldId id="289" r:id="rId8"/>
    <p:sldId id="291" r:id="rId9"/>
    <p:sldId id="292" r:id="rId10"/>
    <p:sldId id="286" r:id="rId11"/>
    <p:sldId id="269" r:id="rId12"/>
  </p:sldIdLst>
  <p:sldSz cx="9144000" cy="5143500" type="screen16x9"/>
  <p:notesSz cx="6858000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30" autoAdjust="0"/>
  </p:normalViewPr>
  <p:slideViewPr>
    <p:cSldViewPr snapToGrid="0">
      <p:cViewPr varScale="1">
        <p:scale>
          <a:sx n="120" d="100"/>
          <a:sy n="120" d="100"/>
        </p:scale>
        <p:origin x="738" y="96"/>
      </p:cViewPr>
      <p:guideLst>
        <p:guide orient="horz" pos="3240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689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5e772440c2_5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5e772440c2_5_28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endParaRPr lang="sl-SI" dirty="0" smtClean="0">
              <a:solidFill>
                <a:srgbClr val="FA807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020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5e772440c2_5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5e772440c2_5_96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353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618d93f9c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618d93f9c_3_1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3057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78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618d93f9c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618d93f9c_3_1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fontAlgn="base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6032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618d93f9c_3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618d93f9c_3_32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8814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sl-SI" sz="1100" b="1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96843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2800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24866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5618d93f9c_3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5618d93f9c_3_13:notes"/>
          <p:cNvSpPr txBox="1">
            <a:spLocks noGrp="1"/>
          </p:cNvSpPr>
          <p:nvPr>
            <p:ph type="body" idx="1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fontAlgn="base">
              <a:buNone/>
            </a:pPr>
            <a:endParaRPr lang="sl-SI" sz="1050" b="0" dirty="0"/>
          </a:p>
        </p:txBody>
      </p:sp>
    </p:spTree>
    <p:extLst>
      <p:ext uri="{BB962C8B-B14F-4D97-AF65-F5344CB8AC3E}">
        <p14:creationId xmlns:p14="http://schemas.microsoft.com/office/powerpoint/2010/main" val="3601726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352600" y="689275"/>
            <a:ext cx="4438800" cy="5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82800" y="787950"/>
            <a:ext cx="4778400" cy="3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53000" y="1314450"/>
            <a:ext cx="42381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1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cxnSp>
        <p:nvCxnSpPr>
          <p:cNvPr id="12" name="Google Shape;12;p2"/>
          <p:cNvCxnSpPr/>
          <p:nvPr/>
        </p:nvCxnSpPr>
        <p:spPr>
          <a:xfrm rot="10800000">
            <a:off x="342475" y="960250"/>
            <a:ext cx="1666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13;p2"/>
          <p:cNvCxnSpPr/>
          <p:nvPr/>
        </p:nvCxnSpPr>
        <p:spPr>
          <a:xfrm rot="10800000">
            <a:off x="7145550" y="960275"/>
            <a:ext cx="1671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ITLE_1_1_1_1_1_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488544" y="1140730"/>
            <a:ext cx="2983500" cy="12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>
            <a:off x="1680574" y="3686946"/>
            <a:ext cx="2983500" cy="12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>
            <a:off x="4488544" y="459105"/>
            <a:ext cx="2983500" cy="9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>
            <a:off x="1680574" y="3390146"/>
            <a:ext cx="298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cxnSp>
        <p:nvCxnSpPr>
          <p:cNvPr id="55" name="Google Shape;55;p6"/>
          <p:cNvCxnSpPr/>
          <p:nvPr/>
        </p:nvCxnSpPr>
        <p:spPr>
          <a:xfrm>
            <a:off x="327150" y="4876300"/>
            <a:ext cx="8489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6"/>
          <p:cNvSpPr/>
          <p:nvPr/>
        </p:nvSpPr>
        <p:spPr>
          <a:xfrm>
            <a:off x="7980050" y="4766575"/>
            <a:ext cx="410700" cy="16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 hasCustomPrompt="1"/>
          </p:nvPr>
        </p:nvSpPr>
        <p:spPr>
          <a:xfrm>
            <a:off x="7936249" y="4565700"/>
            <a:ext cx="49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6"/>
          <p:cNvSpPr/>
          <p:nvPr/>
        </p:nvSpPr>
        <p:spPr>
          <a:xfrm>
            <a:off x="538600" y="341400"/>
            <a:ext cx="1530600" cy="5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ctrTitle" idx="5"/>
          </p:nvPr>
        </p:nvSpPr>
        <p:spPr>
          <a:xfrm>
            <a:off x="628575" y="417603"/>
            <a:ext cx="16221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1_1_1_1_1_1"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/>
          <p:nvPr/>
        </p:nvSpPr>
        <p:spPr>
          <a:xfrm>
            <a:off x="538600" y="341400"/>
            <a:ext cx="1530600" cy="5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" name="Google Shape;68;p8"/>
          <p:cNvCxnSpPr/>
          <p:nvPr/>
        </p:nvCxnSpPr>
        <p:spPr>
          <a:xfrm>
            <a:off x="327150" y="4876300"/>
            <a:ext cx="8489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" name="Google Shape;69;p8"/>
          <p:cNvSpPr/>
          <p:nvPr/>
        </p:nvSpPr>
        <p:spPr>
          <a:xfrm>
            <a:off x="7980050" y="4766575"/>
            <a:ext cx="410700" cy="16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 hasCustomPrompt="1"/>
          </p:nvPr>
        </p:nvSpPr>
        <p:spPr>
          <a:xfrm>
            <a:off x="7936249" y="4565700"/>
            <a:ext cx="49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71" name="Google Shape;71;p8"/>
          <p:cNvSpPr txBox="1">
            <a:spLocks noGrp="1"/>
          </p:cNvSpPr>
          <p:nvPr>
            <p:ph type="ctrTitle" idx="2"/>
          </p:nvPr>
        </p:nvSpPr>
        <p:spPr>
          <a:xfrm>
            <a:off x="628575" y="417603"/>
            <a:ext cx="16221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7089560" y="4038690"/>
            <a:ext cx="1530600" cy="5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ctrTitle" idx="3"/>
          </p:nvPr>
        </p:nvSpPr>
        <p:spPr>
          <a:xfrm>
            <a:off x="6912899" y="4145322"/>
            <a:ext cx="16221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1_1_1_1_1_1_1_1_1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">
    <p:bg>
      <p:bgPr>
        <a:noFill/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subTitle" idx="1"/>
          </p:nvPr>
        </p:nvSpPr>
        <p:spPr>
          <a:xfrm>
            <a:off x="4488544" y="1140730"/>
            <a:ext cx="2983500" cy="12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2"/>
          </p:nvPr>
        </p:nvSpPr>
        <p:spPr>
          <a:xfrm>
            <a:off x="1680574" y="3686946"/>
            <a:ext cx="2983500" cy="12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900">
                <a:solidFill>
                  <a:schemeClr val="dk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3"/>
          </p:nvPr>
        </p:nvSpPr>
        <p:spPr>
          <a:xfrm>
            <a:off x="4488544" y="459105"/>
            <a:ext cx="2983500" cy="9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ubTitle" idx="4"/>
          </p:nvPr>
        </p:nvSpPr>
        <p:spPr>
          <a:xfrm>
            <a:off x="1680574" y="3390146"/>
            <a:ext cx="2983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cxnSp>
        <p:nvCxnSpPr>
          <p:cNvPr id="55" name="Google Shape;55;p6"/>
          <p:cNvCxnSpPr/>
          <p:nvPr/>
        </p:nvCxnSpPr>
        <p:spPr>
          <a:xfrm>
            <a:off x="327150" y="4876300"/>
            <a:ext cx="8489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6"/>
          <p:cNvSpPr/>
          <p:nvPr/>
        </p:nvSpPr>
        <p:spPr>
          <a:xfrm>
            <a:off x="7980050" y="4766575"/>
            <a:ext cx="410700" cy="16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 hasCustomPrompt="1"/>
          </p:nvPr>
        </p:nvSpPr>
        <p:spPr>
          <a:xfrm>
            <a:off x="7936249" y="4565700"/>
            <a:ext cx="49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Oswald"/>
              <a:buNone/>
              <a:defRPr sz="1000">
                <a:solidFill>
                  <a:schemeClr val="accen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6"/>
          <p:cNvSpPr/>
          <p:nvPr/>
        </p:nvSpPr>
        <p:spPr>
          <a:xfrm>
            <a:off x="538600" y="341400"/>
            <a:ext cx="1530600" cy="57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ctrTitle" idx="5"/>
          </p:nvPr>
        </p:nvSpPr>
        <p:spPr>
          <a:xfrm>
            <a:off x="628575" y="417603"/>
            <a:ext cx="1622100" cy="3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"/>
              <a:buNone/>
              <a:defRPr sz="1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56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aleway"/>
              <a:buChar char="●"/>
              <a:defRPr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○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■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●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○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■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●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aleway"/>
              <a:buChar char="○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aleway"/>
              <a:buChar char="■"/>
              <a:defRPr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61" r:id="rId4"/>
    <p:sldLayoutId id="214748366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unesco.org/gap/resourc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ctrTitle"/>
          </p:nvPr>
        </p:nvSpPr>
        <p:spPr>
          <a:xfrm>
            <a:off x="2182800" y="1736856"/>
            <a:ext cx="4778400" cy="3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sl-SI" sz="2800" dirty="0" smtClean="0"/>
              <a:t>Novice </a:t>
            </a:r>
            <a:r>
              <a:rPr lang="sl-SI" sz="2800" dirty="0"/>
              <a:t>U</a:t>
            </a:r>
            <a:r>
              <a:rPr lang="sl-SI" sz="2800" dirty="0" smtClean="0"/>
              <a:t>rada za UNESCO 2019</a:t>
            </a:r>
            <a:endParaRPr sz="2800" dirty="0"/>
          </a:p>
        </p:txBody>
      </p:sp>
      <p:sp>
        <p:nvSpPr>
          <p:cNvPr id="4" name="Pravokotnik 3"/>
          <p:cNvSpPr/>
          <p:nvPr/>
        </p:nvSpPr>
        <p:spPr>
          <a:xfrm>
            <a:off x="2286000" y="289878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b="1" dirty="0">
                <a:solidFill>
                  <a:schemeClr val="bg1"/>
                </a:solidFill>
              </a:rPr>
              <a:t>Barbara Urbanija,</a:t>
            </a:r>
          </a:p>
          <a:p>
            <a:pPr lvl="0" algn="ctr"/>
            <a:r>
              <a:rPr lang="pl-PL" b="1" dirty="0">
                <a:solidFill>
                  <a:schemeClr val="bg1"/>
                </a:solidFill>
              </a:rPr>
              <a:t>Urad za UNESCO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2"/>
          <p:cNvSpPr txBox="1">
            <a:spLocks noGrp="1"/>
          </p:cNvSpPr>
          <p:nvPr>
            <p:ph type="body" idx="4294967295"/>
          </p:nvPr>
        </p:nvSpPr>
        <p:spPr>
          <a:xfrm>
            <a:off x="1220500" y="1299875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200" dirty="0" smtClean="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HVALA ZA VAŠO POZORNOST!</a:t>
            </a:r>
            <a:endParaRPr sz="3200" dirty="0">
              <a:solidFill>
                <a:schemeClr val="bg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>
            <a:spLocks noGrp="1"/>
          </p:cNvSpPr>
          <p:nvPr>
            <p:ph type="title"/>
          </p:nvPr>
        </p:nvSpPr>
        <p:spPr>
          <a:xfrm>
            <a:off x="7936249" y="4565700"/>
            <a:ext cx="49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cxnSp>
        <p:nvCxnSpPr>
          <p:cNvPr id="225" name="Google Shape;225;p23"/>
          <p:cNvCxnSpPr/>
          <p:nvPr/>
        </p:nvCxnSpPr>
        <p:spPr>
          <a:xfrm>
            <a:off x="4566725" y="2476575"/>
            <a:ext cx="2008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23"/>
          <p:cNvSpPr txBox="1">
            <a:spLocks noGrp="1"/>
          </p:cNvSpPr>
          <p:nvPr>
            <p:ph type="subTitle" idx="3"/>
          </p:nvPr>
        </p:nvSpPr>
        <p:spPr>
          <a:xfrm>
            <a:off x="4535082" y="621939"/>
            <a:ext cx="3979190" cy="153157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sl-SI" sz="2400" b="1" dirty="0" smtClean="0">
                <a:latin typeface="Arial"/>
                <a:ea typeface="Arial"/>
                <a:cs typeface="Arial"/>
                <a:sym typeface="Arial"/>
              </a:rPr>
              <a:t>Slovenska nacionalna komisija za UNESCO 2019-2023</a:t>
            </a:r>
            <a:endParaRPr sz="2400" b="1" dirty="0"/>
          </a:p>
        </p:txBody>
      </p:sp>
      <p:pic>
        <p:nvPicPr>
          <p:cNvPr id="228" name="Google Shape;228;p23"/>
          <p:cNvPicPr preferRelativeResize="0"/>
          <p:nvPr/>
        </p:nvPicPr>
        <p:blipFill rotWithShape="1">
          <a:blip r:embed="rId3">
            <a:alphaModFix/>
          </a:blip>
          <a:srcRect t="8841" b="8833"/>
          <a:stretch/>
        </p:blipFill>
        <p:spPr>
          <a:xfrm flipH="1">
            <a:off x="5277723" y="2940000"/>
            <a:ext cx="2983501" cy="16373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23"/>
          <p:cNvCxnSpPr/>
          <p:nvPr/>
        </p:nvCxnSpPr>
        <p:spPr>
          <a:xfrm>
            <a:off x="2558225" y="2940000"/>
            <a:ext cx="2008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396;p30"/>
          <p:cNvSpPr txBox="1">
            <a:spLocks noGrp="1"/>
          </p:cNvSpPr>
          <p:nvPr>
            <p:ph type="subTitle" idx="1"/>
          </p:nvPr>
        </p:nvSpPr>
        <p:spPr>
          <a:xfrm>
            <a:off x="492418" y="930303"/>
            <a:ext cx="4167045" cy="38643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921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◼"/>
            </a:pPr>
            <a:r>
              <a:rPr lang="sl-SI" sz="1400" dirty="0" smtClean="0">
                <a:solidFill>
                  <a:schemeClr val="accent1"/>
                </a:solidFill>
              </a:rPr>
              <a:t>Manjše jedro članstva </a:t>
            </a:r>
          </a:p>
          <a:p>
            <a:pPr lvl="1">
              <a:lnSpc>
                <a:spcPct val="50000"/>
              </a:lnSpc>
            </a:pPr>
            <a:r>
              <a:rPr lang="sl-SI" dirty="0">
                <a:latin typeface="Raleway"/>
                <a:ea typeface="Raleway"/>
                <a:cs typeface="Raleway"/>
                <a:sym typeface="Raleway"/>
              </a:rPr>
              <a:t>predstavniki resornih </a:t>
            </a:r>
            <a:r>
              <a:rPr lang="sl-SI" dirty="0" smtClean="0">
                <a:latin typeface="Raleway"/>
                <a:ea typeface="Raleway"/>
                <a:cs typeface="Raleway"/>
                <a:sym typeface="Raleway"/>
              </a:rPr>
              <a:t>ministrstev</a:t>
            </a:r>
            <a:endParaRPr lang="sl-SI" dirty="0">
              <a:latin typeface="Raleway"/>
              <a:ea typeface="Raleway"/>
              <a:cs typeface="Raleway"/>
              <a:sym typeface="Raleway"/>
            </a:endParaRPr>
          </a:p>
          <a:p>
            <a:pPr lvl="1">
              <a:lnSpc>
                <a:spcPct val="50000"/>
              </a:lnSpc>
            </a:pPr>
            <a:r>
              <a:rPr lang="sl-SI" dirty="0">
                <a:latin typeface="Raleway"/>
                <a:ea typeface="Raleway"/>
                <a:cs typeface="Raleway"/>
                <a:sym typeface="Raleway"/>
              </a:rPr>
              <a:t>bivši predsedniki in generalni sekretarji komisije</a:t>
            </a:r>
          </a:p>
          <a:p>
            <a:pPr lvl="1">
              <a:lnSpc>
                <a:spcPct val="50000"/>
              </a:lnSpc>
            </a:pPr>
            <a:r>
              <a:rPr lang="sl-SI" dirty="0">
                <a:latin typeface="Raleway"/>
                <a:ea typeface="Raleway"/>
                <a:cs typeface="Raleway"/>
                <a:sym typeface="Raleway"/>
              </a:rPr>
              <a:t>predsedniki nacionalnih odborov</a:t>
            </a:r>
          </a:p>
          <a:p>
            <a:pPr lvl="1">
              <a:lnSpc>
                <a:spcPct val="50000"/>
              </a:lnSpc>
            </a:pPr>
            <a:r>
              <a:rPr lang="sl-SI" dirty="0">
                <a:latin typeface="Raleway"/>
                <a:ea typeface="Raleway"/>
                <a:cs typeface="Raleway"/>
                <a:sym typeface="Raleway"/>
              </a:rPr>
              <a:t>nacionalni koordinator ASP mreže</a:t>
            </a:r>
          </a:p>
          <a:p>
            <a:pPr lvl="1">
              <a:lnSpc>
                <a:spcPct val="50000"/>
              </a:lnSpc>
            </a:pPr>
            <a:r>
              <a:rPr lang="sl-SI" dirty="0">
                <a:latin typeface="Raleway"/>
                <a:ea typeface="Raleway"/>
                <a:cs typeface="Raleway"/>
                <a:sym typeface="Raleway"/>
              </a:rPr>
              <a:t>koordinator mladinske platforme</a:t>
            </a:r>
          </a:p>
          <a:p>
            <a:pPr lvl="1">
              <a:lnSpc>
                <a:spcPct val="50000"/>
              </a:lnSpc>
            </a:pPr>
            <a:r>
              <a:rPr lang="sl-SI" dirty="0">
                <a:latin typeface="Raleway"/>
                <a:ea typeface="Raleway"/>
                <a:cs typeface="Raleway"/>
                <a:sym typeface="Raleway"/>
              </a:rPr>
              <a:t>predstavniki nacionalnih odborov ICOMOS in IUCN</a:t>
            </a:r>
          </a:p>
          <a:p>
            <a:pPr lvl="1">
              <a:lnSpc>
                <a:spcPct val="50000"/>
              </a:lnSpc>
            </a:pPr>
            <a:r>
              <a:rPr lang="sl-SI" dirty="0">
                <a:latin typeface="Raleway"/>
                <a:ea typeface="Raleway"/>
                <a:cs typeface="Raleway"/>
                <a:sym typeface="Raleway"/>
              </a:rPr>
              <a:t>posamezniki</a:t>
            </a:r>
          </a:p>
          <a:p>
            <a:pPr marL="457200" lvl="0" indent="-2921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◼"/>
            </a:pPr>
            <a:r>
              <a:rPr lang="sl-SI" sz="1400" dirty="0" smtClean="0">
                <a:solidFill>
                  <a:schemeClr val="accent1"/>
                </a:solidFill>
              </a:rPr>
              <a:t>Več odborov</a:t>
            </a:r>
          </a:p>
          <a:p>
            <a:pPr lvl="1">
              <a:lnSpc>
                <a:spcPct val="50000"/>
              </a:lnSpc>
            </a:pPr>
            <a:r>
              <a:rPr lang="sl-SI" dirty="0" smtClean="0"/>
              <a:t>Odbor za svetovno dediščino</a:t>
            </a:r>
          </a:p>
          <a:p>
            <a:pPr lvl="1">
              <a:lnSpc>
                <a:spcPct val="50000"/>
              </a:lnSpc>
            </a:pPr>
            <a:r>
              <a:rPr lang="sl-SI" dirty="0" smtClean="0"/>
              <a:t>Odbor za nesnovno dediščino</a:t>
            </a:r>
          </a:p>
          <a:p>
            <a:pPr lvl="1">
              <a:lnSpc>
                <a:spcPct val="50000"/>
              </a:lnSpc>
            </a:pPr>
            <a:r>
              <a:rPr lang="sl-SI" dirty="0" smtClean="0"/>
              <a:t>Platforma </a:t>
            </a:r>
            <a:r>
              <a:rPr lang="sl-SI" dirty="0"/>
              <a:t>nevladnih organizacij </a:t>
            </a:r>
            <a:endParaRPr lang="sl-SI" dirty="0" smtClean="0"/>
          </a:p>
          <a:p>
            <a:pPr lvl="1">
              <a:lnSpc>
                <a:spcPct val="50000"/>
              </a:lnSpc>
            </a:pPr>
            <a:r>
              <a:rPr lang="sl-SI" dirty="0" smtClean="0">
                <a:latin typeface="Zilla Slab Light"/>
                <a:ea typeface="Zilla Slab Light"/>
                <a:cs typeface="Zilla Slab Light"/>
                <a:sym typeface="Zilla Slab Light"/>
              </a:rPr>
              <a:t>Odbor </a:t>
            </a:r>
            <a:r>
              <a:rPr lang="sl-SI" dirty="0">
                <a:latin typeface="Zilla Slab Light"/>
                <a:ea typeface="Zilla Slab Light"/>
                <a:cs typeface="Zilla Slab Light"/>
                <a:sym typeface="Zilla Slab Light"/>
              </a:rPr>
              <a:t>programa UNESCO L'OREAL  »Za ženske v znanosti</a:t>
            </a:r>
            <a:r>
              <a:rPr lang="sl-SI" dirty="0" smtClean="0">
                <a:latin typeface="Zilla Slab Light"/>
                <a:ea typeface="Zilla Slab Light"/>
                <a:cs typeface="Zilla Slab Light"/>
                <a:sym typeface="Zilla Slab Light"/>
              </a:rPr>
              <a:t>«</a:t>
            </a:r>
          </a:p>
          <a:p>
            <a:pPr lvl="1">
              <a:lnSpc>
                <a:spcPct val="50000"/>
              </a:lnSpc>
            </a:pPr>
            <a:r>
              <a:rPr lang="sl-SI" dirty="0" smtClean="0"/>
              <a:t>Platforma za obeleževanje svetovnih dni, let, desetletij</a:t>
            </a:r>
            <a:endParaRPr lang="sl-SI" dirty="0">
              <a:latin typeface="Zilla Slab Light"/>
              <a:ea typeface="Zilla Slab Light"/>
              <a:cs typeface="Zilla Slab Light"/>
              <a:sym typeface="Zilla Slab Light"/>
            </a:endParaRPr>
          </a:p>
          <a:p>
            <a:r>
              <a:rPr lang="sl-SI" dirty="0">
                <a:latin typeface="Zilla Slab Light"/>
                <a:ea typeface="Zilla Slab Light"/>
                <a:cs typeface="Zilla Slab Light"/>
                <a:sym typeface="Zilla Slab Light"/>
              </a:rPr>
              <a:t>	</a:t>
            </a:r>
            <a:endParaRPr sz="1000" dirty="0">
              <a:solidFill>
                <a:schemeClr val="lt1"/>
              </a:solidFill>
              <a:highlight>
                <a:schemeClr val="accent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654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286247" y="1025173"/>
            <a:ext cx="8380675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l-SI" sz="2400" b="1" dirty="0">
                <a:solidFill>
                  <a:schemeClr val="accent1"/>
                </a:solidFill>
                <a:sym typeface="Playfair Display"/>
              </a:rPr>
              <a:t>4. neformalno srečanje evropske mreže nacionalnih komisij za </a:t>
            </a:r>
            <a:r>
              <a:rPr lang="sl-SI" sz="2400" b="1" dirty="0">
                <a:solidFill>
                  <a:schemeClr val="accent1"/>
                </a:solidFill>
                <a:sym typeface="Playfair Display"/>
              </a:rPr>
              <a:t>UNESCO </a:t>
            </a:r>
          </a:p>
          <a:p>
            <a:pPr algn="just"/>
            <a:r>
              <a:rPr lang="sl-SI" sz="2400" b="1" dirty="0">
                <a:solidFill>
                  <a:schemeClr val="accent1"/>
                </a:solidFill>
                <a:sym typeface="Playfair Display"/>
              </a:rPr>
              <a:t>(Bled, 24</a:t>
            </a:r>
            <a:r>
              <a:rPr lang="sl-SI" sz="2400" b="1" dirty="0">
                <a:solidFill>
                  <a:schemeClr val="accent1"/>
                </a:solidFill>
                <a:sym typeface="Playfair Display"/>
              </a:rPr>
              <a:t>. do 26. februarja </a:t>
            </a:r>
            <a:r>
              <a:rPr lang="sl-SI" sz="2400" b="1" dirty="0">
                <a:solidFill>
                  <a:schemeClr val="accent1"/>
                </a:solidFill>
                <a:sym typeface="Playfair Display"/>
              </a:rPr>
              <a:t>2019)</a:t>
            </a:r>
          </a:p>
          <a:p>
            <a:pPr algn="just">
              <a:lnSpc>
                <a:spcPts val="1300"/>
              </a:lnSpc>
            </a:pPr>
            <a:endParaRPr lang="sl-SI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endParaRPr lang="sl-SI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300"/>
              </a:lnSpc>
            </a:pPr>
            <a:r>
              <a:rPr lang="sl-SI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l-SI" sz="1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300"/>
              </a:lnSpc>
              <a:buFontTx/>
              <a:buChar char="-"/>
            </a:pP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aktualni globalni izzivi</a:t>
            </a:r>
          </a:p>
          <a:p>
            <a:pPr marL="285750" indent="-285750" algn="just">
              <a:lnSpc>
                <a:spcPts val="1300"/>
              </a:lnSpc>
              <a:buFontTx/>
              <a:buChar char="-"/>
            </a:pP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strateška transformacija </a:t>
            </a: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UNESCO </a:t>
            </a:r>
            <a:endParaRPr lang="sl-SI" sz="900" dirty="0">
              <a:solidFill>
                <a:schemeClr val="dk1"/>
              </a:solidFill>
              <a:latin typeface="Raleway"/>
              <a:ea typeface="Raleway"/>
              <a:cs typeface="Raleway"/>
              <a:sym typeface="Zilla Slab Light"/>
            </a:endParaRPr>
          </a:p>
          <a:p>
            <a:pPr marL="285750" indent="-285750" algn="just">
              <a:lnSpc>
                <a:spcPts val="1300"/>
              </a:lnSpc>
              <a:buFontTx/>
              <a:buChar char="-"/>
            </a:pP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8 </a:t>
            </a: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aktualnih </a:t>
            </a: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tem (mdr. </a:t>
            </a: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krepitev vloge </a:t>
            </a:r>
            <a:r>
              <a:rPr lang="sl-SI" sz="9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Zilla Slab Light"/>
              </a:rPr>
              <a:t>ASPnet)</a:t>
            </a:r>
            <a:endParaRPr lang="sl-SI" sz="900" dirty="0">
              <a:solidFill>
                <a:schemeClr val="dk1"/>
              </a:solidFill>
              <a:latin typeface="Raleway"/>
              <a:ea typeface="Raleway"/>
              <a:cs typeface="Raleway"/>
              <a:sym typeface="Zilla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490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>
            <a:spLocks noGrp="1"/>
          </p:cNvSpPr>
          <p:nvPr>
            <p:ph type="title"/>
          </p:nvPr>
        </p:nvSpPr>
        <p:spPr>
          <a:xfrm>
            <a:off x="7936249" y="4565700"/>
            <a:ext cx="49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cxnSp>
        <p:nvCxnSpPr>
          <p:cNvPr id="225" name="Google Shape;225;p23"/>
          <p:cNvCxnSpPr/>
          <p:nvPr/>
        </p:nvCxnSpPr>
        <p:spPr>
          <a:xfrm>
            <a:off x="4566725" y="2476575"/>
            <a:ext cx="2008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23"/>
          <p:cNvSpPr txBox="1">
            <a:spLocks noGrp="1"/>
          </p:cNvSpPr>
          <p:nvPr>
            <p:ph type="subTitle" idx="3"/>
          </p:nvPr>
        </p:nvSpPr>
        <p:spPr>
          <a:xfrm>
            <a:off x="4535082" y="1186313"/>
            <a:ext cx="4080286" cy="9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sl-SI" sz="2000" dirty="0" smtClean="0">
                <a:latin typeface="Arial"/>
                <a:ea typeface="Arial"/>
                <a:cs typeface="Arial"/>
                <a:sym typeface="Arial"/>
              </a:rPr>
              <a:t>Ustanovitev </a:t>
            </a:r>
            <a:r>
              <a:rPr lang="sl-SI" sz="2000" dirty="0">
                <a:latin typeface="Arial"/>
                <a:ea typeface="Arial"/>
                <a:cs typeface="Arial"/>
                <a:sym typeface="Arial"/>
              </a:rPr>
              <a:t>Mednarodnega </a:t>
            </a:r>
            <a:r>
              <a:rPr lang="sl-SI" sz="2000" dirty="0" smtClean="0">
                <a:latin typeface="Arial"/>
                <a:ea typeface="Arial"/>
                <a:cs typeface="Arial"/>
                <a:sym typeface="Arial"/>
              </a:rPr>
              <a:t>raziskovalnega centra za </a:t>
            </a:r>
            <a:r>
              <a:rPr lang="sl-SI" sz="2000" dirty="0">
                <a:latin typeface="Arial"/>
                <a:ea typeface="Arial"/>
                <a:cs typeface="Arial"/>
                <a:sym typeface="Arial"/>
              </a:rPr>
              <a:t>umetno inteligenco pod okriljem UNESCO </a:t>
            </a:r>
            <a:endParaRPr sz="2000" dirty="0"/>
          </a:p>
        </p:txBody>
      </p:sp>
      <p:cxnSp>
        <p:nvCxnSpPr>
          <p:cNvPr id="230" name="Google Shape;230;p23"/>
          <p:cNvCxnSpPr/>
          <p:nvPr/>
        </p:nvCxnSpPr>
        <p:spPr>
          <a:xfrm>
            <a:off x="2558225" y="2940000"/>
            <a:ext cx="2008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70" y="183891"/>
            <a:ext cx="3629590" cy="4585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/>
          <p:nvPr/>
        </p:nvSpPr>
        <p:spPr>
          <a:xfrm>
            <a:off x="181154" y="341399"/>
            <a:ext cx="8000738" cy="8662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p25"/>
          <p:cNvSpPr txBox="1">
            <a:spLocks noGrp="1"/>
          </p:cNvSpPr>
          <p:nvPr>
            <p:ph type="ctrTitle" idx="2"/>
          </p:nvPr>
        </p:nvSpPr>
        <p:spPr>
          <a:xfrm>
            <a:off x="352529" y="447749"/>
            <a:ext cx="7296626" cy="6046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 b="1" dirty="0" smtClean="0"/>
              <a:t>ZEMLJEVID UNESCO DESIGNACIJ V SLOVENIJI  </a:t>
            </a:r>
            <a:endParaRPr sz="2000" b="1" dirty="0"/>
          </a:p>
        </p:txBody>
      </p:sp>
      <p:sp>
        <p:nvSpPr>
          <p:cNvPr id="328" name="Google Shape;328;p25"/>
          <p:cNvSpPr txBox="1">
            <a:spLocks noGrp="1"/>
          </p:cNvSpPr>
          <p:nvPr>
            <p:ph type="title"/>
          </p:nvPr>
        </p:nvSpPr>
        <p:spPr>
          <a:xfrm>
            <a:off x="7936249" y="4565700"/>
            <a:ext cx="49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07</a:t>
            </a:r>
            <a:endParaRPr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910" y="918799"/>
            <a:ext cx="6637339" cy="3935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3488" y="957661"/>
            <a:ext cx="4520317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chemeClr val="accent1"/>
                </a:solidFill>
                <a:sym typeface="Playfair Display"/>
              </a:rPr>
              <a:t>UNESCO Seznam svetovne dediščine:</a:t>
            </a:r>
          </a:p>
          <a:p>
            <a:r>
              <a:rPr lang="sl-SI" dirty="0" smtClean="0"/>
              <a:t>1. </a:t>
            </a:r>
            <a:r>
              <a:rPr lang="sl-SI" dirty="0" smtClean="0"/>
              <a:t>Škocjanske jame </a:t>
            </a:r>
          </a:p>
          <a:p>
            <a:r>
              <a:rPr lang="sl-SI" dirty="0" smtClean="0"/>
              <a:t>2. </a:t>
            </a:r>
            <a:r>
              <a:rPr lang="sl-SI" dirty="0" smtClean="0"/>
              <a:t>Prazgodovinska </a:t>
            </a:r>
            <a:r>
              <a:rPr lang="sl-SI" dirty="0"/>
              <a:t>kolišča na Ljubljanskem </a:t>
            </a:r>
            <a:r>
              <a:rPr lang="sl-SI" dirty="0" smtClean="0"/>
              <a:t>barju </a:t>
            </a:r>
          </a:p>
          <a:p>
            <a:r>
              <a:rPr lang="sl-SI" dirty="0" smtClean="0"/>
              <a:t>3. </a:t>
            </a:r>
            <a:r>
              <a:rPr lang="sl-SI" dirty="0" smtClean="0"/>
              <a:t>Dediščina </a:t>
            </a:r>
            <a:r>
              <a:rPr lang="sl-SI" dirty="0"/>
              <a:t>živega srebra. Almaden in </a:t>
            </a:r>
            <a:r>
              <a:rPr lang="sl-SI" dirty="0" smtClean="0"/>
              <a:t>Idrija </a:t>
            </a:r>
          </a:p>
          <a:p>
            <a:r>
              <a:rPr lang="sl-SI" dirty="0" smtClean="0"/>
              <a:t>4. </a:t>
            </a:r>
            <a:r>
              <a:rPr lang="sl-SI" dirty="0" smtClean="0"/>
              <a:t>Prvinski </a:t>
            </a:r>
            <a:r>
              <a:rPr lang="sl-SI" dirty="0"/>
              <a:t>bukovi gozdovi Karpatov in drugih </a:t>
            </a:r>
            <a:r>
              <a:rPr lang="sl-SI" dirty="0" smtClean="0"/>
              <a:t>regij</a:t>
            </a:r>
          </a:p>
          <a:p>
            <a:endParaRPr lang="sl-SI" dirty="0"/>
          </a:p>
          <a:p>
            <a:r>
              <a:rPr lang="sl-SI" dirty="0" smtClean="0"/>
              <a:t>1. </a:t>
            </a:r>
            <a:r>
              <a:rPr lang="sl-SI" dirty="0" smtClean="0"/>
              <a:t>Brezčasna </a:t>
            </a:r>
            <a:r>
              <a:rPr lang="sl-SI" dirty="0"/>
              <a:t>humanistična arhitektura Jožeta Plečnika</a:t>
            </a:r>
          </a:p>
          <a:p>
            <a:r>
              <a:rPr lang="sl-SI" dirty="0" smtClean="0"/>
              <a:t>2. </a:t>
            </a:r>
            <a:r>
              <a:rPr lang="sl-SI" dirty="0" smtClean="0"/>
              <a:t>Klasični </a:t>
            </a:r>
            <a:r>
              <a:rPr lang="sl-SI" dirty="0"/>
              <a:t>kras</a:t>
            </a:r>
          </a:p>
          <a:p>
            <a:r>
              <a:rPr lang="sl-SI" dirty="0" smtClean="0"/>
              <a:t>3. </a:t>
            </a:r>
            <a:r>
              <a:rPr lang="sl-SI" dirty="0" smtClean="0"/>
              <a:t>Poti </a:t>
            </a:r>
            <a:r>
              <a:rPr lang="sl-SI" dirty="0"/>
              <a:t>miru od Alp do Jadrana – dediščina 1. svetovne </a:t>
            </a:r>
            <a:r>
              <a:rPr lang="sl-SI" dirty="0" smtClean="0"/>
              <a:t>vojne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4949686" y="837633"/>
            <a:ext cx="383650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l-SI" b="1" dirty="0">
                <a:solidFill>
                  <a:schemeClr val="accent1"/>
                </a:solidFill>
              </a:rPr>
              <a:t>UNESCO Reprezentativni seznam nesnovne kulturne dediščine </a:t>
            </a:r>
            <a:r>
              <a:rPr lang="sl-SI" b="1" dirty="0" smtClean="0">
                <a:solidFill>
                  <a:schemeClr val="accent1"/>
                </a:solidFill>
              </a:rPr>
              <a:t>človeštva:</a:t>
            </a:r>
            <a:endParaRPr lang="sl-SI" b="1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r>
              <a:rPr lang="sl-SI" dirty="0"/>
              <a:t>Škofjeloški </a:t>
            </a:r>
            <a:r>
              <a:rPr lang="sl-SI" dirty="0"/>
              <a:t>pasijon (2016</a:t>
            </a:r>
            <a:r>
              <a:rPr lang="sl-SI" dirty="0"/>
              <a:t>)</a:t>
            </a:r>
          </a:p>
          <a:p>
            <a:pPr marL="514350" indent="-514350">
              <a:buAutoNum type="arabicPeriod"/>
            </a:pPr>
            <a:r>
              <a:rPr lang="sl-SI" dirty="0"/>
              <a:t>Obhodi kurentov (2017)</a:t>
            </a:r>
          </a:p>
          <a:p>
            <a:pPr marL="514350" indent="-514350">
              <a:buAutoNum type="arabicPeriod"/>
            </a:pPr>
            <a:r>
              <a:rPr lang="sl-SI" dirty="0"/>
              <a:t>Klekljanje čipk v </a:t>
            </a:r>
            <a:r>
              <a:rPr lang="sl-SI" dirty="0" smtClean="0"/>
              <a:t>Sloveniji (2018)</a:t>
            </a:r>
            <a:endParaRPr lang="sl-SI" dirty="0"/>
          </a:p>
          <a:p>
            <a:pPr marL="514350" indent="-514350">
              <a:buAutoNum type="arabicPeriod"/>
            </a:pPr>
            <a:r>
              <a:rPr lang="sl-SI" dirty="0"/>
              <a:t>Veščina </a:t>
            </a:r>
            <a:r>
              <a:rPr lang="sl-SI" dirty="0" err="1"/>
              <a:t>suhozidne</a:t>
            </a:r>
            <a:r>
              <a:rPr lang="sl-SI" dirty="0"/>
              <a:t> gradnje, znanj in tehnik </a:t>
            </a:r>
            <a:r>
              <a:rPr lang="sl-SI" dirty="0" smtClean="0"/>
              <a:t>(2018)</a:t>
            </a:r>
          </a:p>
          <a:p>
            <a:pPr marL="514350" indent="-514350">
              <a:buAutoNum type="arabicPeriod"/>
            </a:pPr>
            <a:endParaRPr lang="sl-SI" dirty="0"/>
          </a:p>
          <a:p>
            <a:r>
              <a:rPr lang="sl-SI" dirty="0" smtClean="0"/>
              <a:t>1. Tradicionalna </a:t>
            </a:r>
            <a:r>
              <a:rPr lang="sl-SI" dirty="0"/>
              <a:t>reja in vzreja </a:t>
            </a:r>
            <a:r>
              <a:rPr lang="sl-SI" dirty="0" smtClean="0"/>
              <a:t>lipicancev</a:t>
            </a:r>
          </a:p>
          <a:p>
            <a:r>
              <a:rPr lang="sl-SI" dirty="0" smtClean="0"/>
              <a:t>2. Čebelarstvo</a:t>
            </a:r>
          </a:p>
          <a:p>
            <a:r>
              <a:rPr lang="sl-SI" dirty="0" smtClean="0"/>
              <a:t>3. Alpska prehrana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753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876" y="0"/>
            <a:ext cx="60842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2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314" y="0"/>
            <a:ext cx="35933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68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>
            <a:spLocks noGrp="1"/>
          </p:cNvSpPr>
          <p:nvPr>
            <p:ph type="title"/>
          </p:nvPr>
        </p:nvSpPr>
        <p:spPr>
          <a:xfrm>
            <a:off x="7936249" y="4565700"/>
            <a:ext cx="498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05</a:t>
            </a:r>
            <a:endParaRPr/>
          </a:p>
        </p:txBody>
      </p:sp>
      <p:cxnSp>
        <p:nvCxnSpPr>
          <p:cNvPr id="225" name="Google Shape;225;p23"/>
          <p:cNvCxnSpPr/>
          <p:nvPr/>
        </p:nvCxnSpPr>
        <p:spPr>
          <a:xfrm>
            <a:off x="4566725" y="2476575"/>
            <a:ext cx="2008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6" name="Google Shape;226;p23"/>
          <p:cNvSpPr txBox="1">
            <a:spLocks noGrp="1"/>
          </p:cNvSpPr>
          <p:nvPr>
            <p:ph type="subTitle" idx="3"/>
          </p:nvPr>
        </p:nvSpPr>
        <p:spPr>
          <a:xfrm>
            <a:off x="2595134" y="1133366"/>
            <a:ext cx="5951681" cy="20131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sl-SI" sz="2800" dirty="0" smtClean="0">
                <a:latin typeface="Arial"/>
                <a:ea typeface="Arial"/>
                <a:cs typeface="Arial"/>
                <a:sym typeface="Arial"/>
              </a:rPr>
              <a:t>Izobraževanje za trajnostni razvoj 2020-2030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sl-SI" sz="1800" dirty="0" smtClean="0"/>
              <a:t>individualna preobrazba </a:t>
            </a:r>
            <a:r>
              <a:rPr lang="sl-SI" sz="1800" dirty="0"/>
              <a:t>vsakega </a:t>
            </a:r>
            <a:r>
              <a:rPr lang="sl-SI" sz="1800" dirty="0" smtClean="0"/>
              <a:t>učenca</a:t>
            </a:r>
          </a:p>
          <a:p>
            <a:pPr marL="285750" indent="-285750">
              <a:lnSpc>
                <a:spcPct val="100000"/>
              </a:lnSpc>
              <a:spcAft>
                <a:spcPts val="1600"/>
              </a:spcAft>
              <a:buFontTx/>
              <a:buChar char="-"/>
            </a:pPr>
            <a:r>
              <a:rPr lang="sl-SI" sz="1800" dirty="0">
                <a:sym typeface="Arial"/>
              </a:rPr>
              <a:t>vzroki </a:t>
            </a:r>
            <a:r>
              <a:rPr lang="sl-SI" sz="1800" dirty="0" err="1">
                <a:sym typeface="Arial"/>
              </a:rPr>
              <a:t>netrajnostnega</a:t>
            </a:r>
            <a:r>
              <a:rPr lang="sl-SI" sz="1800" dirty="0">
                <a:sym typeface="Arial"/>
              </a:rPr>
              <a:t> razvoja, zlasti </a:t>
            </a:r>
            <a:r>
              <a:rPr lang="sl-SI" sz="1800" dirty="0" smtClean="0">
                <a:sym typeface="Arial"/>
              </a:rPr>
              <a:t>odnos </a:t>
            </a:r>
            <a:r>
              <a:rPr lang="sl-SI" sz="1800" dirty="0">
                <a:sym typeface="Arial"/>
              </a:rPr>
              <a:t>med gospodarsko rastjo in trajnostnim razvojem</a:t>
            </a:r>
            <a:r>
              <a:rPr lang="sl-SI" sz="1800" dirty="0"/>
              <a:t> </a:t>
            </a:r>
          </a:p>
          <a:p>
            <a:pPr marL="0" lvl="0" indent="0">
              <a:spcAft>
                <a:spcPts val="1600"/>
              </a:spcAft>
            </a:pPr>
            <a:r>
              <a:rPr lang="sl-SI" sz="1800" dirty="0" smtClean="0">
                <a:hlinkClick r:id="rId3"/>
              </a:rPr>
              <a:t>https</a:t>
            </a:r>
            <a:r>
              <a:rPr lang="sl-SI" sz="1800" dirty="0">
                <a:hlinkClick r:id="rId3"/>
              </a:rPr>
              <a:t>://en.unesco.org/gap/resources</a:t>
            </a:r>
            <a:endParaRPr sz="1800" dirty="0"/>
          </a:p>
        </p:txBody>
      </p:sp>
      <p:cxnSp>
        <p:nvCxnSpPr>
          <p:cNvPr id="230" name="Google Shape;230;p23"/>
          <p:cNvCxnSpPr/>
          <p:nvPr/>
        </p:nvCxnSpPr>
        <p:spPr>
          <a:xfrm>
            <a:off x="2558225" y="2940000"/>
            <a:ext cx="20085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4" descr="https://en.unesco.org/sites/default/files/styles/conference_cover/public/esd-gced-2019-forum-cover-image.jpg?itok=ZKTLWN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5134" y="2835081"/>
            <a:ext cx="4910897" cy="204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892694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840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otography Portfolio by Slidego">
  <a:themeElements>
    <a:clrScheme name="Simple Light">
      <a:dk1>
        <a:srgbClr val="434343"/>
      </a:dk1>
      <a:lt1>
        <a:srgbClr val="F5F4F4"/>
      </a:lt1>
      <a:dk2>
        <a:srgbClr val="595959"/>
      </a:dk2>
      <a:lt2>
        <a:srgbClr val="EEEEEE"/>
      </a:lt2>
      <a:accent1>
        <a:srgbClr val="FA8072"/>
      </a:accent1>
      <a:accent2>
        <a:srgbClr val="2F5E43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238</Words>
  <Application>Microsoft Office PowerPoint</Application>
  <PresentationFormat>Diaprojekcija na zaslonu (16:9)</PresentationFormat>
  <Paragraphs>56</Paragraphs>
  <Slides>10</Slides>
  <Notes>10</Notes>
  <HiddenSlides>0</HiddenSlides>
  <MMClips>0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10</vt:i4>
      </vt:variant>
    </vt:vector>
  </HeadingPairs>
  <TitlesOfParts>
    <vt:vector size="22" baseType="lpstr">
      <vt:lpstr>Arial</vt:lpstr>
      <vt:lpstr>Calibri</vt:lpstr>
      <vt:lpstr>Oswald</vt:lpstr>
      <vt:lpstr>Oswald Regular</vt:lpstr>
      <vt:lpstr>Playfair Display</vt:lpstr>
      <vt:lpstr>Proxima Nova</vt:lpstr>
      <vt:lpstr>Proxima Nova Semibold</vt:lpstr>
      <vt:lpstr>Raleway</vt:lpstr>
      <vt:lpstr>Times New Roman</vt:lpstr>
      <vt:lpstr>Zilla Slab Light</vt:lpstr>
      <vt:lpstr>Photography Portfolio by Slidego</vt:lpstr>
      <vt:lpstr>SlidesGo Final Pages</vt:lpstr>
      <vt:lpstr>Novice Urada za UNESCO 2019</vt:lpstr>
      <vt:lpstr>05</vt:lpstr>
      <vt:lpstr>PowerPointova predstavitev</vt:lpstr>
      <vt:lpstr>05</vt:lpstr>
      <vt:lpstr>ZEMLJEVID UNESCO DESIGNACIJ V SLOVENIJI  </vt:lpstr>
      <vt:lpstr>PowerPointova predstavitev</vt:lpstr>
      <vt:lpstr>PowerPointova predstavitev</vt:lpstr>
      <vt:lpstr>PowerPointova predstavitev</vt:lpstr>
      <vt:lpstr>05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UNESCO V SLOVENIJI 2019</dc:title>
  <dc:creator>Barbara Urbanija</dc:creator>
  <cp:lastModifiedBy>Barbara Urbanija</cp:lastModifiedBy>
  <cp:revision>68</cp:revision>
  <cp:lastPrinted>2019-11-13T15:07:52Z</cp:lastPrinted>
  <dcterms:modified xsi:type="dcterms:W3CDTF">2019-11-15T06:33:09Z</dcterms:modified>
</cp:coreProperties>
</file>