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media/image2.jpg" ContentType="image/jpeg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24.jpg" ContentType="image/jpe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8" r:id="rId3"/>
    <p:sldMasterId id="2147483692" r:id="rId4"/>
  </p:sldMasterIdLst>
  <p:notesMasterIdLst>
    <p:notesMasterId r:id="rId41"/>
  </p:notesMasterIdLst>
  <p:sldIdLst>
    <p:sldId id="423" r:id="rId5"/>
    <p:sldId id="431" r:id="rId6"/>
    <p:sldId id="336" r:id="rId7"/>
    <p:sldId id="425" r:id="rId8"/>
    <p:sldId id="332" r:id="rId9"/>
    <p:sldId id="340" r:id="rId10"/>
    <p:sldId id="265" r:id="rId11"/>
    <p:sldId id="276" r:id="rId12"/>
    <p:sldId id="342" r:id="rId13"/>
    <p:sldId id="260" r:id="rId14"/>
    <p:sldId id="275" r:id="rId15"/>
    <p:sldId id="370" r:id="rId16"/>
    <p:sldId id="427" r:id="rId17"/>
    <p:sldId id="381" r:id="rId18"/>
    <p:sldId id="405" r:id="rId19"/>
    <p:sldId id="429" r:id="rId20"/>
    <p:sldId id="416" r:id="rId21"/>
    <p:sldId id="432" r:id="rId22"/>
    <p:sldId id="314" r:id="rId23"/>
    <p:sldId id="359" r:id="rId24"/>
    <p:sldId id="305" r:id="rId25"/>
    <p:sldId id="327" r:id="rId26"/>
    <p:sldId id="351" r:id="rId27"/>
    <p:sldId id="430" r:id="rId28"/>
    <p:sldId id="422" r:id="rId29"/>
    <p:sldId id="352" r:id="rId30"/>
    <p:sldId id="394" r:id="rId31"/>
    <p:sldId id="356" r:id="rId32"/>
    <p:sldId id="360" r:id="rId33"/>
    <p:sldId id="366" r:id="rId34"/>
    <p:sldId id="328" r:id="rId35"/>
    <p:sldId id="329" r:id="rId36"/>
    <p:sldId id="421" r:id="rId37"/>
    <p:sldId id="426" r:id="rId38"/>
    <p:sldId id="395" r:id="rId39"/>
    <p:sldId id="368" r:id="rId40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86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5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5" d="100"/>
        <a:sy n="5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A20269-795A-49A9-BD01-CF73F784CF1E}" type="datetimeFigureOut">
              <a:rPr lang="sl-SI" smtClean="0"/>
              <a:t>13. 11. 2019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56268F-EC90-4EE1-A8AC-B8EE9C937B5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65490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92C28D5-03D7-452B-9624-601E4027C0EA}" type="slidenum">
              <a:rPr lang="en-US" altLang="sl-SI">
                <a:solidFill>
                  <a:prstClr val="black"/>
                </a:solidFill>
              </a:rPr>
              <a:pPr algn="r" eaLnBrk="1" hangingPunct="1">
                <a:spcBef>
                  <a:spcPct val="0"/>
                </a:spcBef>
              </a:pPr>
              <a:t>2</a:t>
            </a:fld>
            <a:endParaRPr lang="en-US" altLang="sl-SI">
              <a:solidFill>
                <a:prstClr val="black"/>
              </a:solidFill>
            </a:endParaRPr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sl-SI" smtClean="0"/>
          </a:p>
        </p:txBody>
      </p:sp>
    </p:spTree>
    <p:extLst>
      <p:ext uri="{BB962C8B-B14F-4D97-AF65-F5344CB8AC3E}">
        <p14:creationId xmlns:p14="http://schemas.microsoft.com/office/powerpoint/2010/main" val="11572525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0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sl-SI" smtClean="0">
                <a:latin typeface="Times" charset="0"/>
              </a:rPr>
              <a:t>This bar chart indicates the condition of various consumer products that are discarded.</a:t>
            </a:r>
          </a:p>
          <a:p>
            <a:r>
              <a:rPr lang="en-US" altLang="sl-SI" smtClean="0">
                <a:latin typeface="Times" charset="0"/>
              </a:rPr>
              <a:t>[Ask students to interpret the graph and draw some conclusions.  </a:t>
            </a:r>
          </a:p>
          <a:p>
            <a:r>
              <a:rPr lang="en-US" altLang="sl-SI" smtClean="0">
                <a:latin typeface="Times" charset="0"/>
              </a:rPr>
              <a:t>Why do most people throw away perfectly good computers, stoves, and stereos? </a:t>
            </a:r>
          </a:p>
          <a:p>
            <a:r>
              <a:rPr lang="en-US" altLang="sl-SI" smtClean="0">
                <a:latin typeface="Times" charset="0"/>
              </a:rPr>
              <a:t>Why do people tend to keep washing machines and vacuum cleaners until they stop function correctly?</a:t>
            </a:r>
          </a:p>
          <a:p>
            <a:r>
              <a:rPr lang="en-US" altLang="sl-SI" smtClean="0">
                <a:latin typeface="Times" charset="0"/>
              </a:rPr>
              <a:t>How would this impact the design of new products?]</a:t>
            </a:r>
          </a:p>
        </p:txBody>
      </p:sp>
      <p:sp>
        <p:nvSpPr>
          <p:cNvPr id="174084" name="Header Placeholder 3"/>
          <p:cNvSpPr>
            <a:spLocks noGrp="1"/>
          </p:cNvSpPr>
          <p:nvPr>
            <p:ph type="hdr" sz="quarter"/>
          </p:nvPr>
        </p:nvSpPr>
        <p:spPr>
          <a:xfrm>
            <a:off x="66675" y="77788"/>
            <a:ext cx="3038475" cy="4651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sl-SI" smtClean="0">
                <a:latin typeface="Times" charset="0"/>
              </a:rPr>
              <a:t>Presentation Name</a:t>
            </a:r>
          </a:p>
        </p:txBody>
      </p:sp>
      <p:sp>
        <p:nvSpPr>
          <p:cNvPr id="174085" name="Date Placeholder 4"/>
          <p:cNvSpPr>
            <a:spLocks noGrp="1"/>
          </p:cNvSpPr>
          <p:nvPr>
            <p:ph type="dt" sz="quarter" idx="1"/>
          </p:nvPr>
        </p:nvSpPr>
        <p:spPr>
          <a:xfrm>
            <a:off x="3759200" y="77788"/>
            <a:ext cx="3038475" cy="6508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sl-SI" smtClean="0">
                <a:latin typeface="Times" charset="0"/>
              </a:rPr>
              <a:t>Engineering Design and Development</a:t>
            </a:r>
            <a:endParaRPr lang="en-US" altLang="sl-SI" baseline="30000" smtClean="0">
              <a:latin typeface="Times" charset="0"/>
            </a:endParaRPr>
          </a:p>
          <a:p>
            <a:pPr eaLnBrk="1" hangingPunct="1"/>
            <a:r>
              <a:rPr lang="en-US" altLang="sl-SI" smtClean="0">
                <a:latin typeface="Times" charset="0"/>
              </a:rPr>
              <a:t>Lesson #.# Lesson Name</a:t>
            </a:r>
          </a:p>
        </p:txBody>
      </p:sp>
      <p:sp>
        <p:nvSpPr>
          <p:cNvPr id="174086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F80A452B-5BDC-4FE7-BEA8-9CA8A8C691D9}" type="slidenum">
              <a:rPr lang="en-US" altLang="sl-SI" smtClean="0">
                <a:latin typeface="Times" charset="0"/>
              </a:rPr>
              <a:pPr eaLnBrk="1" hangingPunct="1"/>
              <a:t>4</a:t>
            </a:fld>
            <a:endParaRPr lang="en-US" altLang="sl-SI" smtClean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4898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2" rIns="91422" bIns="45712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A1A13309-DC66-407E-B546-2BAA6ACC19EB}" type="slidenum">
              <a:rPr lang="en-GB" altLang="sl-SI" smtClean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GB" altLang="sl-SI" smtClean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solidFill>
            <a:srgbClr val="FFFFFF"/>
          </a:solidFill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13" tIns="45707" rIns="91413" bIns="45707"/>
          <a:lstStyle/>
          <a:p>
            <a:pPr eaLnBrk="1" hangingPunct="1"/>
            <a:r>
              <a:rPr lang="en-GB" altLang="sl-SI" smtClean="0"/>
              <a:t>http://www.geographyhigh.connectfree.co.uk/geographyhighstevensonsc.html</a:t>
            </a:r>
          </a:p>
          <a:p>
            <a:pPr eaLnBrk="1" hangingPunct="1"/>
            <a:endParaRPr lang="en-GB" altLang="sl-SI" b="1" smtClean="0">
              <a:latin typeface="LucidaGrande-Bold"/>
            </a:endParaRPr>
          </a:p>
        </p:txBody>
      </p:sp>
    </p:spTree>
    <p:extLst>
      <p:ext uri="{BB962C8B-B14F-4D97-AF65-F5344CB8AC3E}">
        <p14:creationId xmlns:p14="http://schemas.microsoft.com/office/powerpoint/2010/main" val="4292071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291851E-EF4D-4528-90E1-57EA4F520213}" type="slidenum">
              <a:rPr lang="sl-SI" altLang="sl-SI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11</a:t>
            </a:fld>
            <a:endParaRPr lang="sl-SI" altLang="sl-SI">
              <a:solidFill>
                <a:srgbClr val="000000"/>
              </a:solidFill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l-SI" altLang="sl-SI" smtClean="0"/>
          </a:p>
        </p:txBody>
      </p:sp>
    </p:spTree>
    <p:extLst>
      <p:ext uri="{BB962C8B-B14F-4D97-AF65-F5344CB8AC3E}">
        <p14:creationId xmlns:p14="http://schemas.microsoft.com/office/powerpoint/2010/main" val="25321367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EF89B77-F042-4448-A74E-E6E7838CC968}" type="slidenum">
              <a:rPr lang="en-US" altLang="en-US" smtClean="0"/>
              <a:pPr/>
              <a:t>17</a:t>
            </a:fld>
            <a:endParaRPr lang="en-US" altLang="en-US" smtClean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4343400"/>
            <a:ext cx="5489575" cy="4114800"/>
          </a:xfrm>
          <a:noFill/>
        </p:spPr>
        <p:txBody>
          <a:bodyPr/>
          <a:lstStyle/>
          <a:p>
            <a:pPr eaLnBrk="1" hangingPunct="1"/>
            <a:endParaRPr lang="sl-SI" altLang="en-US" smtClean="0"/>
          </a:p>
        </p:txBody>
      </p:sp>
    </p:spTree>
    <p:extLst>
      <p:ext uri="{BB962C8B-B14F-4D97-AF65-F5344CB8AC3E}">
        <p14:creationId xmlns:p14="http://schemas.microsoft.com/office/powerpoint/2010/main" val="42237896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11291D1-8B80-4C89-A867-3C128E7A4135}" type="slidenum">
              <a:rPr lang="en-US" altLang="en-US" smtClean="0"/>
              <a:pPr/>
              <a:t>21</a:t>
            </a:fld>
            <a:endParaRPr lang="en-US" altLang="en-US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sl-SI" altLang="en-US" smtClean="0"/>
          </a:p>
        </p:txBody>
      </p:sp>
    </p:spTree>
    <p:extLst>
      <p:ext uri="{BB962C8B-B14F-4D97-AF65-F5344CB8AC3E}">
        <p14:creationId xmlns:p14="http://schemas.microsoft.com/office/powerpoint/2010/main" val="13361260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9A613-E61D-2F40-8808-2CABF8F8EA1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379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89E96-5DE7-41B8-930D-C46D1561331D}" type="datetimeFigureOut">
              <a:rPr lang="sl-SI" smtClean="0"/>
              <a:t>13. 11. 2019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E4011-D1D1-4AD0-9BB1-28A87E95D13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59259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89E96-5DE7-41B8-930D-C46D1561331D}" type="datetimeFigureOut">
              <a:rPr lang="sl-SI" smtClean="0"/>
              <a:t>13. 11. 2019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E4011-D1D1-4AD0-9BB1-28A87E95D13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27544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89E96-5DE7-41B8-930D-C46D1561331D}" type="datetimeFigureOut">
              <a:rPr lang="sl-SI" smtClean="0"/>
              <a:t>13. 11. 2019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E4011-D1D1-4AD0-9BB1-28A87E95D13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00767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395287" y="2151126"/>
            <a:ext cx="3455923" cy="40147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24433" y="132715"/>
            <a:ext cx="7895132" cy="482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rgbClr val="C00000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6172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7847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8373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0087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4150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CA2F2-6E36-44EB-9EAF-1AEB35E629C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13. 11. 2019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95C40-70D1-44FE-87E5-98FEB77FDAD3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6852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CA2F2-6E36-44EB-9EAF-1AEB35E629C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13. 11. 2019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95C40-70D1-44FE-87E5-98FEB77FDAD3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8695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CA2F2-6E36-44EB-9EAF-1AEB35E629C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13. 11. 2019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95C40-70D1-44FE-87E5-98FEB77FDAD3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82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89E96-5DE7-41B8-930D-C46D1561331D}" type="datetimeFigureOut">
              <a:rPr lang="sl-SI" smtClean="0"/>
              <a:t>13. 11. 2019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E4011-D1D1-4AD0-9BB1-28A87E95D13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204885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CA2F2-6E36-44EB-9EAF-1AEB35E629C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13. 11. 2019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95C40-70D1-44FE-87E5-98FEB77FDAD3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9169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CA2F2-6E36-44EB-9EAF-1AEB35E629C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13. 11. 2019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95C40-70D1-44FE-87E5-98FEB77FDAD3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4849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CA2F2-6E36-44EB-9EAF-1AEB35E629C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13. 11. 2019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95C40-70D1-44FE-87E5-98FEB77FDAD3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1574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CA2F2-6E36-44EB-9EAF-1AEB35E629C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13. 11. 2019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95C40-70D1-44FE-87E5-98FEB77FDAD3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6478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CA2F2-6E36-44EB-9EAF-1AEB35E629C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13. 11. 2019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95C40-70D1-44FE-87E5-98FEB77FDAD3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0679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CA2F2-6E36-44EB-9EAF-1AEB35E629C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13. 11. 2019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95C40-70D1-44FE-87E5-98FEB77FDAD3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1595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CA2F2-6E36-44EB-9EAF-1AEB35E629C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13. 11. 2019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95C40-70D1-44FE-87E5-98FEB77FDAD3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5693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CA2F2-6E36-44EB-9EAF-1AEB35E629C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13. 11. 2019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95C40-70D1-44FE-87E5-98FEB77FDAD3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5308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1856108" y="119646"/>
            <a:ext cx="7287891" cy="506849"/>
          </a:xfrm>
        </p:spPr>
        <p:txBody>
          <a:bodyPr anchor="ctr">
            <a:normAutofit/>
          </a:bodyPr>
          <a:lstStyle>
            <a:lvl1pPr algn="l">
              <a:defRPr sz="2400" b="1">
                <a:solidFill>
                  <a:srgbClr val="4C9BDB"/>
                </a:solidFill>
                <a:latin typeface="Calibri"/>
                <a:cs typeface="Calibri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7" name="GCP Logo Widescre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10" y="8"/>
            <a:ext cx="1311834" cy="746125"/>
          </a:xfrm>
          <a:prstGeom prst="rect">
            <a:avLst/>
          </a:prstGeom>
        </p:spPr>
      </p:pic>
      <p:pic>
        <p:nvPicPr>
          <p:cNvPr id="5" name="GCP Logo 4:3" descr="GCProject-white-CMJN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"/>
            <a:ext cx="1741456" cy="746125"/>
          </a:xfrm>
          <a:prstGeom prst="rect">
            <a:avLst/>
          </a:prstGeom>
        </p:spPr>
      </p:pic>
      <p:cxnSp>
        <p:nvCxnSpPr>
          <p:cNvPr id="6" name="Straight Connector 5"/>
          <p:cNvCxnSpPr/>
          <p:nvPr userDrawn="1"/>
        </p:nvCxnSpPr>
        <p:spPr>
          <a:xfrm>
            <a:off x="0" y="746125"/>
            <a:ext cx="9144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97794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3"/>
          <p:cNvSpPr>
            <a:spLocks noChangeArrowheads="1"/>
          </p:cNvSpPr>
          <p:nvPr userDrawn="1"/>
        </p:nvSpPr>
        <p:spPr bwMode="auto">
          <a:xfrm>
            <a:off x="0" y="0"/>
            <a:ext cx="9144000" cy="93663"/>
          </a:xfrm>
          <a:prstGeom prst="rect">
            <a:avLst/>
          </a:prstGeom>
          <a:solidFill>
            <a:srgbClr val="5492C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sl-SI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" name="Rectangle 44"/>
          <p:cNvSpPr/>
          <p:nvPr userDrawn="1"/>
        </p:nvSpPr>
        <p:spPr>
          <a:xfrm>
            <a:off x="0" y="6764338"/>
            <a:ext cx="9144000" cy="936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498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89E96-5DE7-41B8-930D-C46D1561331D}" type="datetimeFigureOut">
              <a:rPr lang="sl-SI" smtClean="0"/>
              <a:t>13. 11. 2019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E4011-D1D1-4AD0-9BB1-28A87E95D13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543660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395289" y="2151127"/>
            <a:ext cx="3455923" cy="40147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24433" y="132718"/>
            <a:ext cx="7895132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rgbClr val="C00000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2616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6804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53185" y="497208"/>
            <a:ext cx="7037628" cy="615553"/>
          </a:xfrm>
        </p:spPr>
        <p:txBody>
          <a:bodyPr lIns="0" tIns="0" rIns="0" bIns="0"/>
          <a:lstStyle>
            <a:lvl1pPr>
              <a:defRPr sz="4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52416" y="2489963"/>
            <a:ext cx="3757929" cy="261610"/>
          </a:xfrm>
        </p:spPr>
        <p:txBody>
          <a:bodyPr lIns="0" tIns="0" rIns="0" bIns="0"/>
          <a:lstStyle>
            <a:lvl1pPr>
              <a:defRPr sz="1700" b="0" i="0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4805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53185" y="497208"/>
            <a:ext cx="7037628" cy="615553"/>
          </a:xfrm>
        </p:spPr>
        <p:txBody>
          <a:bodyPr lIns="0" tIns="0" rIns="0" bIns="0"/>
          <a:lstStyle>
            <a:lvl1pPr>
              <a:defRPr sz="4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2616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2616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2716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53185" y="497208"/>
            <a:ext cx="7037628" cy="615553"/>
          </a:xfrm>
        </p:spPr>
        <p:txBody>
          <a:bodyPr lIns="0" tIns="0" rIns="0" bIns="0"/>
          <a:lstStyle>
            <a:lvl1pPr>
              <a:defRPr sz="4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9779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104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89E96-5DE7-41B8-930D-C46D1561331D}" type="datetimeFigureOut">
              <a:rPr lang="sl-SI" smtClean="0"/>
              <a:t>13. 11. 2019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E4011-D1D1-4AD0-9BB1-28A87E95D13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26164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89E96-5DE7-41B8-930D-C46D1561331D}" type="datetimeFigureOut">
              <a:rPr lang="sl-SI" smtClean="0"/>
              <a:t>13. 11. 2019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E4011-D1D1-4AD0-9BB1-28A87E95D13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76647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89E96-5DE7-41B8-930D-C46D1561331D}" type="datetimeFigureOut">
              <a:rPr lang="sl-SI" smtClean="0"/>
              <a:t>13. 11. 2019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E4011-D1D1-4AD0-9BB1-28A87E95D13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14634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89E96-5DE7-41B8-930D-C46D1561331D}" type="datetimeFigureOut">
              <a:rPr lang="sl-SI" smtClean="0"/>
              <a:t>13. 11. 2019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E4011-D1D1-4AD0-9BB1-28A87E95D13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52216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89E96-5DE7-41B8-930D-C46D1561331D}" type="datetimeFigureOut">
              <a:rPr lang="sl-SI" smtClean="0"/>
              <a:t>13. 11. 2019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E4011-D1D1-4AD0-9BB1-28A87E95D13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06745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89E96-5DE7-41B8-930D-C46D1561331D}" type="datetimeFigureOut">
              <a:rPr lang="sl-SI" smtClean="0"/>
              <a:t>13. 11. 2019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E4011-D1D1-4AD0-9BB1-28A87E95D13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11671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389E96-5DE7-41B8-930D-C46D1561331D}" type="datetimeFigureOut">
              <a:rPr lang="sl-SI" smtClean="0"/>
              <a:t>13. 11. 2019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3E4011-D1D1-4AD0-9BB1-28A87E95D13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06867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53185" y="497205"/>
            <a:ext cx="7037628" cy="1489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52415" y="2489962"/>
            <a:ext cx="3757929" cy="18402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0" i="0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82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1CA2F2-6E36-44EB-9EAF-1AEB35E629C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13. 11. 2019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095C40-70D1-44FE-87E5-98FEB77FDAD3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875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53185" y="497208"/>
            <a:ext cx="7037628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52416" y="2489963"/>
            <a:ext cx="3757929" cy="2616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0" i="0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3"/>
            <a:ext cx="29260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3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3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858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189">
        <a:defRPr>
          <a:latin typeface="+mn-lt"/>
          <a:ea typeface="+mn-ea"/>
          <a:cs typeface="+mn-cs"/>
        </a:defRPr>
      </a:lvl2pPr>
      <a:lvl3pPr marL="914377">
        <a:defRPr>
          <a:latin typeface="+mn-lt"/>
          <a:ea typeface="+mn-ea"/>
          <a:cs typeface="+mn-cs"/>
        </a:defRPr>
      </a:lvl3pPr>
      <a:lvl4pPr marL="1371566">
        <a:defRPr>
          <a:latin typeface="+mn-lt"/>
          <a:ea typeface="+mn-ea"/>
          <a:cs typeface="+mn-cs"/>
        </a:defRPr>
      </a:lvl4pPr>
      <a:lvl5pPr marL="1828754">
        <a:defRPr>
          <a:latin typeface="+mn-lt"/>
          <a:ea typeface="+mn-ea"/>
          <a:cs typeface="+mn-cs"/>
        </a:defRPr>
      </a:lvl5pPr>
      <a:lvl6pPr marL="2285943">
        <a:defRPr>
          <a:latin typeface="+mn-lt"/>
          <a:ea typeface="+mn-ea"/>
          <a:cs typeface="+mn-cs"/>
        </a:defRPr>
      </a:lvl6pPr>
      <a:lvl7pPr marL="2743131">
        <a:defRPr>
          <a:latin typeface="+mn-lt"/>
          <a:ea typeface="+mn-ea"/>
          <a:cs typeface="+mn-cs"/>
        </a:defRPr>
      </a:lvl7pPr>
      <a:lvl8pPr marL="3200320">
        <a:defRPr>
          <a:latin typeface="+mn-lt"/>
          <a:ea typeface="+mn-ea"/>
          <a:cs typeface="+mn-cs"/>
        </a:defRPr>
      </a:lvl8pPr>
      <a:lvl9pPr marL="365750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189">
        <a:defRPr>
          <a:latin typeface="+mn-lt"/>
          <a:ea typeface="+mn-ea"/>
          <a:cs typeface="+mn-cs"/>
        </a:defRPr>
      </a:lvl2pPr>
      <a:lvl3pPr marL="914377">
        <a:defRPr>
          <a:latin typeface="+mn-lt"/>
          <a:ea typeface="+mn-ea"/>
          <a:cs typeface="+mn-cs"/>
        </a:defRPr>
      </a:lvl3pPr>
      <a:lvl4pPr marL="1371566">
        <a:defRPr>
          <a:latin typeface="+mn-lt"/>
          <a:ea typeface="+mn-ea"/>
          <a:cs typeface="+mn-cs"/>
        </a:defRPr>
      </a:lvl4pPr>
      <a:lvl5pPr marL="1828754">
        <a:defRPr>
          <a:latin typeface="+mn-lt"/>
          <a:ea typeface="+mn-ea"/>
          <a:cs typeface="+mn-cs"/>
        </a:defRPr>
      </a:lvl5pPr>
      <a:lvl6pPr marL="2285943">
        <a:defRPr>
          <a:latin typeface="+mn-lt"/>
          <a:ea typeface="+mn-ea"/>
          <a:cs typeface="+mn-cs"/>
        </a:defRPr>
      </a:lvl6pPr>
      <a:lvl7pPr marL="2743131">
        <a:defRPr>
          <a:latin typeface="+mn-lt"/>
          <a:ea typeface="+mn-ea"/>
          <a:cs typeface="+mn-cs"/>
        </a:defRPr>
      </a:lvl7pPr>
      <a:lvl8pPr marL="3200320">
        <a:defRPr>
          <a:latin typeface="+mn-lt"/>
          <a:ea typeface="+mn-ea"/>
          <a:cs typeface="+mn-cs"/>
        </a:defRPr>
      </a:lvl8pPr>
      <a:lvl9pPr marL="3657509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hyperlink" Target="http://sl.wikipedia.org/wiki/Slika:Aedes_Albopictus.jpg" TargetMode="External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4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22823" b="10189"/>
          <a:stretch/>
        </p:blipFill>
        <p:spPr>
          <a:xfrm>
            <a:off x="782595" y="954820"/>
            <a:ext cx="7578809" cy="550654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295136" y="468465"/>
            <a:ext cx="5937422" cy="972709"/>
          </a:xfrm>
        </p:spPr>
        <p:txBody>
          <a:bodyPr>
            <a:normAutofit/>
          </a:bodyPr>
          <a:lstStyle/>
          <a:p>
            <a:r>
              <a:rPr lang="sl-SI" sz="5400" dirty="0" err="1">
                <a:latin typeface="Bahnschrift SemiLight Condensed" panose="020B0502040204020203" pitchFamily="34" charset="0"/>
                <a:ea typeface="+mn-ea"/>
                <a:cs typeface="Arial Narrow"/>
              </a:rPr>
              <a:t>Okoljski</a:t>
            </a:r>
            <a:r>
              <a:rPr lang="sl-SI" sz="5400" dirty="0">
                <a:latin typeface="Bahnschrift SemiLight Condensed" panose="020B0502040204020203" pitchFamily="34" charset="0"/>
                <a:ea typeface="+mn-ea"/>
                <a:cs typeface="Arial Narrow"/>
              </a:rPr>
              <a:t> problemi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34847" y="1441174"/>
            <a:ext cx="6858000" cy="1655762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Bahnschrift SemiLight Condensed" panose="020B0502040204020203" pitchFamily="34" charset="0"/>
                <a:cs typeface="Arial Narrow"/>
              </a:rPr>
              <a:t>d</a:t>
            </a:r>
            <a:r>
              <a:rPr lang="en-US" sz="2000" dirty="0" smtClean="0">
                <a:latin typeface="Bahnschrift SemiLight Condensed" panose="020B0502040204020203" pitchFamily="34" charset="0"/>
                <a:cs typeface="Arial Narrow"/>
              </a:rPr>
              <a:t>oc. </a:t>
            </a:r>
            <a:r>
              <a:rPr lang="en-US" sz="2000" dirty="0">
                <a:latin typeface="Bahnschrift SemiLight Condensed" panose="020B0502040204020203" pitchFamily="34" charset="0"/>
                <a:cs typeface="Arial Narrow"/>
              </a:rPr>
              <a:t>d</a:t>
            </a:r>
            <a:r>
              <a:rPr lang="en-US" sz="2000" dirty="0" smtClean="0">
                <a:latin typeface="Bahnschrift SemiLight Condensed" panose="020B0502040204020203" pitchFamily="34" charset="0"/>
                <a:cs typeface="Arial Narrow"/>
              </a:rPr>
              <a:t>r. Tjaša </a:t>
            </a:r>
            <a:r>
              <a:rPr lang="en-US" sz="2000" dirty="0">
                <a:latin typeface="Bahnschrift SemiLight Condensed" panose="020B0502040204020203" pitchFamily="34" charset="0"/>
                <a:cs typeface="Arial Narrow"/>
              </a:rPr>
              <a:t>Pogačar</a:t>
            </a:r>
          </a:p>
          <a:p>
            <a:r>
              <a:rPr lang="en-US" sz="2000" dirty="0">
                <a:latin typeface="Bahnschrift SemiLight Condensed" panose="020B0502040204020203" pitchFamily="34" charset="0"/>
                <a:cs typeface="Arial Narrow"/>
              </a:rPr>
              <a:t>UL, </a:t>
            </a:r>
            <a:r>
              <a:rPr lang="en-US" sz="2000" dirty="0" err="1">
                <a:latin typeface="Bahnschrift SemiLight Condensed" panose="020B0502040204020203" pitchFamily="34" charset="0"/>
                <a:cs typeface="Arial Narrow"/>
              </a:rPr>
              <a:t>Biotehniška</a:t>
            </a:r>
            <a:r>
              <a:rPr lang="en-US" sz="2000" dirty="0">
                <a:latin typeface="Bahnschrift SemiLight Condensed" panose="020B0502040204020203" pitchFamily="34" charset="0"/>
                <a:cs typeface="Arial Narrow"/>
              </a:rPr>
              <a:t> </a:t>
            </a:r>
            <a:r>
              <a:rPr lang="en-US" sz="2000" dirty="0" err="1">
                <a:latin typeface="Bahnschrift SemiLight Condensed" panose="020B0502040204020203" pitchFamily="34" charset="0"/>
                <a:cs typeface="Arial Narrow"/>
              </a:rPr>
              <a:t>fakulteta</a:t>
            </a:r>
            <a:endParaRPr lang="sl-SI" sz="2000" dirty="0">
              <a:latin typeface="Bahnschrift SemiLight Condensed" panose="020B0502040204020203" pitchFamily="34" charset="0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66192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4"/>
          <p:cNvSpPr txBox="1">
            <a:spLocks/>
          </p:cNvSpPr>
          <p:nvPr/>
        </p:nvSpPr>
        <p:spPr>
          <a:xfrm>
            <a:off x="639559" y="111560"/>
            <a:ext cx="8051063" cy="627735"/>
          </a:xfrm>
          <a:prstGeom prst="rect">
            <a:avLst/>
          </a:prstGeom>
        </p:spPr>
        <p:txBody>
          <a:bodyPr vert="horz" wrap="square" lIns="0" tIns="113664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58140" marR="30480" indent="-320040" algn="ctr">
              <a:lnSpc>
                <a:spcPts val="4000"/>
              </a:lnSpc>
              <a:spcBef>
                <a:spcPts val="894"/>
              </a:spcBef>
            </a:pPr>
            <a:r>
              <a:rPr lang="en-US" sz="3600" spc="-35" dirty="0" err="1" smtClean="0">
                <a:latin typeface="Bahnschrift SemiLight Condensed" panose="020B0502040204020203" pitchFamily="34" charset="0"/>
                <a:cs typeface="Calibri"/>
              </a:rPr>
              <a:t>Odstopanja</a:t>
            </a:r>
            <a:r>
              <a:rPr lang="en-US" sz="3600" spc="-35" dirty="0" smtClean="0">
                <a:latin typeface="Bahnschrift SemiLight Condensed" panose="020B0502040204020203" pitchFamily="34" charset="0"/>
                <a:cs typeface="Calibri"/>
              </a:rPr>
              <a:t> </a:t>
            </a:r>
            <a:r>
              <a:rPr lang="en-US" sz="3600" spc="-35" dirty="0" err="1" smtClean="0">
                <a:latin typeface="Bahnschrift SemiLight Condensed" panose="020B0502040204020203" pitchFamily="34" charset="0"/>
                <a:cs typeface="Calibri"/>
              </a:rPr>
              <a:t>mesečnih</a:t>
            </a:r>
            <a:r>
              <a:rPr lang="en-US" sz="3600" spc="-35" dirty="0" smtClean="0">
                <a:latin typeface="Bahnschrift SemiLight Condensed" panose="020B0502040204020203" pitchFamily="34" charset="0"/>
                <a:cs typeface="Calibri"/>
              </a:rPr>
              <a:t> </a:t>
            </a:r>
            <a:r>
              <a:rPr lang="en-US" sz="3600" spc="-35" dirty="0" err="1" smtClean="0">
                <a:latin typeface="Bahnschrift SemiLight Condensed" panose="020B0502040204020203" pitchFamily="34" charset="0"/>
                <a:cs typeface="Calibri"/>
              </a:rPr>
              <a:t>globalnih</a:t>
            </a:r>
            <a:r>
              <a:rPr lang="en-US" sz="3600" spc="-35" dirty="0" smtClean="0">
                <a:latin typeface="Bahnschrift SemiLight Condensed" panose="020B0502040204020203" pitchFamily="34" charset="0"/>
                <a:cs typeface="Calibri"/>
              </a:rPr>
              <a:t> in </a:t>
            </a:r>
            <a:r>
              <a:rPr lang="en-US" sz="3600" spc="-35" dirty="0" err="1" smtClean="0">
                <a:latin typeface="Bahnschrift SemiLight Condensed" panose="020B0502040204020203" pitchFamily="34" charset="0"/>
                <a:cs typeface="Calibri"/>
              </a:rPr>
              <a:t>evropskih</a:t>
            </a:r>
            <a:r>
              <a:rPr lang="en-US" sz="3600" spc="-35" dirty="0" smtClean="0">
                <a:latin typeface="Bahnschrift SemiLight Condensed" panose="020B0502040204020203" pitchFamily="34" charset="0"/>
                <a:cs typeface="Calibri"/>
              </a:rPr>
              <a:t> </a:t>
            </a:r>
            <a:r>
              <a:rPr lang="en-US" sz="3600" spc="-35" dirty="0" err="1" smtClean="0">
                <a:latin typeface="Bahnschrift SemiLight Condensed" panose="020B0502040204020203" pitchFamily="34" charset="0"/>
                <a:cs typeface="Calibri"/>
              </a:rPr>
              <a:t>povprečij</a:t>
            </a:r>
            <a:endParaRPr lang="sl-SI" sz="3200" dirty="0">
              <a:latin typeface="Bahnschrift SemiLight Condensed" panose="020B0502040204020203" pitchFamily="34" charset="0"/>
              <a:cs typeface="Calibri"/>
            </a:endParaRPr>
          </a:p>
        </p:txBody>
      </p:sp>
      <p:pic>
        <p:nvPicPr>
          <p:cNvPr id="1026" name="Picture 2" descr="Mean temperature anomalies October 20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863" y="963933"/>
            <a:ext cx="6776457" cy="5820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0151" y="1935891"/>
            <a:ext cx="1260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Bahnschrift SemiLight Condensed" panose="020B0502040204020203" pitchFamily="34" charset="0"/>
              </a:rPr>
              <a:t>globalno</a:t>
            </a:r>
            <a:r>
              <a:rPr lang="en-US" dirty="0" smtClean="0">
                <a:latin typeface="Bahnschrift SemiLight Condensed" panose="020B0502040204020203" pitchFamily="34" charset="0"/>
              </a:rPr>
              <a:t> </a:t>
            </a:r>
            <a:r>
              <a:rPr lang="en-US" dirty="0" err="1" smtClean="0">
                <a:latin typeface="Bahnschrift SemiLight Condensed" panose="020B0502040204020203" pitchFamily="34" charset="0"/>
              </a:rPr>
              <a:t>povprečje</a:t>
            </a:r>
            <a:endParaRPr lang="sl-SI" dirty="0">
              <a:latin typeface="Bahnschrift SemiLight Condensed" panose="020B05020402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0151" y="4724400"/>
            <a:ext cx="1260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Bahnschrift SemiLight Condensed" panose="020B0502040204020203" pitchFamily="34" charset="0"/>
              </a:rPr>
              <a:t>evropsko</a:t>
            </a:r>
            <a:r>
              <a:rPr lang="en-US" dirty="0" smtClean="0">
                <a:latin typeface="Bahnschrift SemiLight Condensed" panose="020B0502040204020203" pitchFamily="34" charset="0"/>
              </a:rPr>
              <a:t> </a:t>
            </a:r>
            <a:r>
              <a:rPr lang="en-US" dirty="0" err="1" smtClean="0">
                <a:latin typeface="Bahnschrift SemiLight Condensed" panose="020B0502040204020203" pitchFamily="34" charset="0"/>
              </a:rPr>
              <a:t>povprečje</a:t>
            </a:r>
            <a:endParaRPr lang="sl-SI" dirty="0">
              <a:latin typeface="Bahnschrift Semi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21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1829316" y="439694"/>
            <a:ext cx="5398294" cy="364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sl-SI" altLang="sl-SI" sz="2800" dirty="0">
                <a:solidFill>
                  <a:srgbClr val="000000"/>
                </a:solidFill>
                <a:latin typeface="Bahnschrift SemiLight Condensed" panose="020B0502040204020203" pitchFamily="34" charset="0"/>
                <a:cs typeface="Arial" panose="020B0604020202020204" pitchFamily="34" charset="0"/>
              </a:rPr>
              <a:t>RAZLIKA</a:t>
            </a:r>
            <a:endParaRPr lang="sl-SI" altLang="sl-SI" sz="1600" dirty="0">
              <a:solidFill>
                <a:srgbClr val="000000"/>
              </a:solidFill>
              <a:latin typeface="Bahnschrift SemiLight Condensed" panose="020B0502040204020203" pitchFamily="34" charset="0"/>
              <a:cs typeface="Arial" panose="020B0604020202020204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sl-SI" altLang="sl-SI" sz="4400" spc="-35" dirty="0" smtClean="0">
                <a:solidFill>
                  <a:schemeClr val="accent2">
                    <a:lumMod val="75000"/>
                  </a:schemeClr>
                </a:solidFill>
                <a:latin typeface="Bahnschrift SemiLight Condensed" panose="020B0502040204020203" pitchFamily="34" charset="0"/>
                <a:ea typeface="+mj-ea"/>
                <a:cs typeface="Calibri"/>
              </a:rPr>
              <a:t>VREME</a:t>
            </a:r>
            <a:r>
              <a:rPr lang="en-US" altLang="sl-SI" sz="4400" spc="-35" dirty="0" smtClean="0">
                <a:solidFill>
                  <a:schemeClr val="accent2">
                    <a:lumMod val="75000"/>
                  </a:schemeClr>
                </a:solidFill>
                <a:latin typeface="Bahnschrift SemiLight Condensed" panose="020B0502040204020203" pitchFamily="34" charset="0"/>
                <a:ea typeface="+mj-ea"/>
                <a:cs typeface="Calibri"/>
              </a:rPr>
              <a:t> </a:t>
            </a:r>
            <a:r>
              <a:rPr lang="sl-SI" altLang="sl-SI" sz="4400" spc="-35" dirty="0" smtClean="0">
                <a:solidFill>
                  <a:schemeClr val="accent2">
                    <a:lumMod val="75000"/>
                  </a:schemeClr>
                </a:solidFill>
                <a:latin typeface="Bahnschrift SemiLight Condensed" panose="020B0502040204020203" pitchFamily="34" charset="0"/>
                <a:ea typeface="+mj-ea"/>
                <a:cs typeface="Calibri"/>
              </a:rPr>
              <a:t>: </a:t>
            </a:r>
            <a:r>
              <a:rPr lang="sl-SI" altLang="sl-SI" sz="4400" spc="-35" dirty="0">
                <a:solidFill>
                  <a:schemeClr val="accent2">
                    <a:lumMod val="75000"/>
                  </a:schemeClr>
                </a:solidFill>
                <a:latin typeface="Bahnschrift SemiLight Condensed" panose="020B0502040204020203" pitchFamily="34" charset="0"/>
                <a:ea typeface="+mj-ea"/>
                <a:cs typeface="Calibri"/>
              </a:rPr>
              <a:t>PODNEBJE</a:t>
            </a: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sl-SI" altLang="sl-SI" sz="1100" i="1" dirty="0">
              <a:solidFill>
                <a:srgbClr val="000000"/>
              </a:solidFill>
              <a:latin typeface="Bahnschrift SemiLight Condensed" panose="020B0502040204020203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sl-SI" sz="700" dirty="0">
                <a:solidFill>
                  <a:srgbClr val="000000"/>
                </a:solidFill>
                <a:latin typeface="Bahnschrift SemiLight Condensed" panose="020B0502040204020203" pitchFamily="34" charset="0"/>
                <a:cs typeface="Times New Roman" panose="02020603050405020304" pitchFamily="18" charset="0"/>
              </a:rPr>
              <a:t> 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sl-SI" sz="2000" dirty="0">
              <a:solidFill>
                <a:srgbClr val="000000"/>
              </a:solidFill>
              <a:latin typeface="Bahnschrift SemiLight Condensed" panose="020B0502040204020203" pitchFamily="34" charset="0"/>
              <a:cs typeface="Times New Roman" panose="02020603050405020304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sl-SI" sz="2000" dirty="0">
                <a:solidFill>
                  <a:srgbClr val="000000"/>
                </a:solidFill>
                <a:latin typeface="Bahnschrift SemiLight Condensed" panose="020B0502040204020203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3" name="Rectangle 3"/>
          <p:cNvSpPr txBox="1">
            <a:spLocks noRot="1" noChangeArrowheads="1"/>
          </p:cNvSpPr>
          <p:nvPr/>
        </p:nvSpPr>
        <p:spPr>
          <a:xfrm>
            <a:off x="553706" y="1956550"/>
            <a:ext cx="7949514" cy="3693319"/>
          </a:xfrm>
          <a:prstGeom prst="rect">
            <a:avLst/>
          </a:prstGeom>
        </p:spPr>
        <p:txBody>
          <a:bodyPr/>
          <a:lstStyle/>
          <a:p>
            <a:pPr marL="257175" indent="-25717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sl-SI" sz="2800" b="1" kern="0" dirty="0">
                <a:solidFill>
                  <a:schemeClr val="accent2">
                    <a:lumMod val="75000"/>
                  </a:schemeClr>
                </a:solidFill>
                <a:latin typeface="Bahnschrift SemiLight Condensed" panose="020B0502040204020203" pitchFamily="34" charset="0"/>
                <a:cs typeface="Arial" pitchFamily="34" charset="0"/>
              </a:rPr>
              <a:t>vreme</a:t>
            </a:r>
            <a:r>
              <a:rPr lang="sl-SI" sz="2800" kern="0" dirty="0">
                <a:solidFill>
                  <a:schemeClr val="accent2">
                    <a:lumMod val="75000"/>
                  </a:schemeClr>
                </a:solidFill>
                <a:latin typeface="Bahnschrift SemiLight Condensed" panose="020B0502040204020203" pitchFamily="34" charset="0"/>
                <a:cs typeface="Arial" pitchFamily="34" charset="0"/>
              </a:rPr>
              <a:t> </a:t>
            </a:r>
            <a:r>
              <a:rPr lang="sl-SI" sz="2800" kern="0" dirty="0">
                <a:solidFill>
                  <a:srgbClr val="000000"/>
                </a:solidFill>
                <a:latin typeface="Bahnschrift SemiLight Condensed" panose="020B0502040204020203" pitchFamily="34" charset="0"/>
                <a:cs typeface="Arial" pitchFamily="34" charset="0"/>
              </a:rPr>
              <a:t>predstavljajo vsi pojavi v ozračju, še posebej v troposferi (~ spodnjih 10 km) = </a:t>
            </a:r>
            <a:r>
              <a:rPr lang="sl-SI" sz="2800" kern="0" dirty="0">
                <a:solidFill>
                  <a:schemeClr val="accent2">
                    <a:lumMod val="75000"/>
                  </a:schemeClr>
                </a:solidFill>
                <a:latin typeface="Bahnschrift SemiLight Condensed" panose="020B0502040204020203" pitchFamily="34" charset="0"/>
                <a:cs typeface="Arial" pitchFamily="34" charset="0"/>
              </a:rPr>
              <a:t>trenutno stanje atmosfere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sl-SI" sz="2800" kern="0" dirty="0">
                <a:latin typeface="Bahnschrift SemiLight Condensed" panose="020B0502040204020203" pitchFamily="34" charset="0"/>
                <a:cs typeface="Arial" pitchFamily="34" charset="0"/>
              </a:rPr>
              <a:t>(sevanje, temperatura, vlaga, veter, izhlapevanje, </a:t>
            </a:r>
            <a:r>
              <a:rPr lang="en-US" sz="2800" kern="0" dirty="0" smtClean="0">
                <a:latin typeface="Bahnschrift SemiLight Condensed" panose="020B0502040204020203" pitchFamily="34" charset="0"/>
                <a:cs typeface="Arial" pitchFamily="34" charset="0"/>
              </a:rPr>
              <a:t>o</a:t>
            </a:r>
            <a:r>
              <a:rPr lang="sl-SI" sz="2800" kern="0" dirty="0" err="1" smtClean="0">
                <a:latin typeface="Bahnschrift SemiLight Condensed" panose="020B0502040204020203" pitchFamily="34" charset="0"/>
                <a:cs typeface="Arial" pitchFamily="34" charset="0"/>
              </a:rPr>
              <a:t>blačnost</a:t>
            </a:r>
            <a:r>
              <a:rPr lang="sl-SI" sz="2800" kern="0" dirty="0">
                <a:latin typeface="Bahnschrift SemiLight Condensed" panose="020B0502040204020203" pitchFamily="34" charset="0"/>
                <a:cs typeface="Arial" pitchFamily="34" charset="0"/>
              </a:rPr>
              <a:t>, tlak…)</a:t>
            </a:r>
          </a:p>
          <a:p>
            <a:pPr marL="257175" indent="-25717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sl-SI" sz="2800" kern="0" dirty="0">
              <a:solidFill>
                <a:srgbClr val="FF0000"/>
              </a:solidFill>
              <a:latin typeface="Bahnschrift SemiLight Condensed" panose="020B0502040204020203" pitchFamily="34" charset="0"/>
              <a:cs typeface="Arial" pitchFamily="34" charset="0"/>
            </a:endParaRPr>
          </a:p>
          <a:p>
            <a:pPr marL="257175" indent="-25717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sl-SI" sz="2800" b="1" kern="0" dirty="0">
                <a:solidFill>
                  <a:schemeClr val="accent2">
                    <a:lumMod val="75000"/>
                  </a:schemeClr>
                </a:solidFill>
                <a:latin typeface="Bahnschrift SemiLight Condensed" panose="020B0502040204020203" pitchFamily="34" charset="0"/>
                <a:cs typeface="Arial" pitchFamily="34" charset="0"/>
              </a:rPr>
              <a:t>podnebje</a:t>
            </a:r>
            <a:r>
              <a:rPr lang="sl-SI" sz="2800" kern="0" dirty="0">
                <a:latin typeface="Bahnschrift SemiLight Condensed" panose="020B0502040204020203" pitchFamily="34" charset="0"/>
                <a:cs typeface="Arial" pitchFamily="34" charset="0"/>
              </a:rPr>
              <a:t> so </a:t>
            </a:r>
            <a:r>
              <a:rPr lang="sl-SI" sz="2800" kern="0" dirty="0">
                <a:solidFill>
                  <a:schemeClr val="accent2">
                    <a:lumMod val="75000"/>
                  </a:schemeClr>
                </a:solidFill>
                <a:latin typeface="Bahnschrift SemiLight Condensed" panose="020B0502040204020203" pitchFamily="34" charset="0"/>
                <a:cs typeface="Arial" pitchFamily="34" charset="0"/>
              </a:rPr>
              <a:t>skupne značilnosti vremena </a:t>
            </a:r>
            <a:r>
              <a:rPr lang="sl-SI" sz="2800" kern="0" dirty="0">
                <a:solidFill>
                  <a:srgbClr val="000000"/>
                </a:solidFill>
                <a:latin typeface="Bahnschrift SemiLight Condensed" panose="020B0502040204020203" pitchFamily="34" charset="0"/>
                <a:cs typeface="Arial" pitchFamily="34" charset="0"/>
              </a:rPr>
              <a:t>(povprečja, spremenljivost, ekstremi) v določenem kraju </a:t>
            </a:r>
            <a:r>
              <a:rPr lang="sl-SI" sz="2800" kern="0" dirty="0">
                <a:solidFill>
                  <a:schemeClr val="accent2">
                    <a:lumMod val="75000"/>
                  </a:schemeClr>
                </a:solidFill>
                <a:latin typeface="Bahnschrift SemiLight Condensed" panose="020B0502040204020203" pitchFamily="34" charset="0"/>
                <a:cs typeface="Arial" pitchFamily="34" charset="0"/>
              </a:rPr>
              <a:t>skozi dolgoletno obdobje</a:t>
            </a:r>
            <a:r>
              <a:rPr lang="sl-SI" sz="2800" kern="0" dirty="0">
                <a:solidFill>
                  <a:srgbClr val="FF0000"/>
                </a:solidFill>
                <a:latin typeface="Bahnschrift SemiLight Condensed" panose="020B0502040204020203" pitchFamily="34" charset="0"/>
                <a:cs typeface="Arial" pitchFamily="34" charset="0"/>
              </a:rPr>
              <a:t> </a:t>
            </a:r>
            <a:r>
              <a:rPr lang="sl-SI" sz="2800" kern="0" dirty="0">
                <a:solidFill>
                  <a:srgbClr val="000000"/>
                </a:solidFill>
                <a:latin typeface="Bahnschrift SemiLight Condensed" panose="020B0502040204020203" pitchFamily="34" charset="0"/>
                <a:cs typeface="Arial" pitchFamily="34" charset="0"/>
              </a:rPr>
              <a:t>(običajno 30 let)</a:t>
            </a:r>
            <a:endParaRPr lang="en-US" sz="2800" kern="0" dirty="0">
              <a:solidFill>
                <a:srgbClr val="000000"/>
              </a:solidFill>
              <a:latin typeface="Bahnschrift SemiLight Condensed" panose="020B0502040204020203" pitchFamily="34" charset="0"/>
              <a:cs typeface="Arial" pitchFamily="34" charset="0"/>
            </a:endParaRPr>
          </a:p>
          <a:p>
            <a:pPr marL="257175" indent="-25717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sl-SI" sz="2800" kern="0" dirty="0">
              <a:solidFill>
                <a:srgbClr val="000000"/>
              </a:solidFill>
              <a:latin typeface="Bahnschrift SemiLight Condensed" panose="020B0502040204020203" pitchFamily="34" charset="0"/>
              <a:cs typeface="Arial" pitchFamily="34" charset="0"/>
            </a:endParaRPr>
          </a:p>
          <a:p>
            <a:pPr marL="257175" indent="-25717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2800" kern="0" dirty="0">
              <a:solidFill>
                <a:srgbClr val="000000"/>
              </a:solidFill>
              <a:latin typeface="Bahnschrift SemiLight Condensed" panose="020B0502040204020203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18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1010" b="465"/>
          <a:stretch/>
        </p:blipFill>
        <p:spPr>
          <a:xfrm>
            <a:off x="72810" y="2232455"/>
            <a:ext cx="9029147" cy="398711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2810" y="1032127"/>
            <a:ext cx="457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2400" dirty="0" smtClean="0">
                <a:solidFill>
                  <a:schemeClr val="accent2"/>
                </a:solidFill>
                <a:latin typeface="Bahnschrift SemiLight Condensed" panose="020B0502040204020203" pitchFamily="34" charset="0"/>
              </a:rPr>
              <a:t>Marec 2018 je bil globalno 3. najtoplejši marec (po 2016 in 2017). </a:t>
            </a:r>
            <a:endParaRPr lang="sl-SI" sz="2400" dirty="0">
              <a:solidFill>
                <a:schemeClr val="accent2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30811" y="847460"/>
            <a:ext cx="45711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5"/>
                </a:solidFill>
                <a:latin typeface="Bahnschrift SemiLight Condensed" panose="020B0502040204020203" pitchFamily="34" charset="0"/>
              </a:rPr>
              <a:t>V </a:t>
            </a:r>
            <a:r>
              <a:rPr lang="sl-SI" sz="2400" dirty="0" smtClean="0">
                <a:solidFill>
                  <a:schemeClr val="accent5"/>
                </a:solidFill>
                <a:latin typeface="Bahnschrift SemiLight Condensed" panose="020B0502040204020203" pitchFamily="34" charset="0"/>
              </a:rPr>
              <a:t>Ljubljani</a:t>
            </a:r>
            <a:r>
              <a:rPr lang="en-US" sz="2400" dirty="0" smtClean="0">
                <a:solidFill>
                  <a:schemeClr val="accent5"/>
                </a:solidFill>
                <a:latin typeface="Bahnschrift SemiLight Condensed" panose="020B0502040204020203" pitchFamily="34" charset="0"/>
              </a:rPr>
              <a:t> </a:t>
            </a:r>
            <a:r>
              <a:rPr lang="en-US" sz="2400" dirty="0">
                <a:solidFill>
                  <a:schemeClr val="accent5"/>
                </a:solidFill>
                <a:latin typeface="Bahnschrift SemiLight Condensed" panose="020B0502040204020203" pitchFamily="34" charset="0"/>
              </a:rPr>
              <a:t>se je </a:t>
            </a:r>
            <a:r>
              <a:rPr lang="sl-SI" sz="2400" dirty="0" smtClean="0">
                <a:solidFill>
                  <a:schemeClr val="accent5"/>
                </a:solidFill>
                <a:latin typeface="Bahnschrift SemiLight Condensed" panose="020B0502040204020203" pitchFamily="34" charset="0"/>
              </a:rPr>
              <a:t>prvič</a:t>
            </a:r>
            <a:r>
              <a:rPr lang="en-US" sz="2400" dirty="0" smtClean="0">
                <a:solidFill>
                  <a:schemeClr val="accent5"/>
                </a:solidFill>
                <a:latin typeface="Bahnschrift SemiLight Condensed" panose="020B0502040204020203" pitchFamily="34" charset="0"/>
              </a:rPr>
              <a:t> </a:t>
            </a:r>
            <a:r>
              <a:rPr lang="en-US" sz="2400" dirty="0">
                <a:solidFill>
                  <a:schemeClr val="accent5"/>
                </a:solidFill>
                <a:latin typeface="Bahnschrift SemiLight Condensed" panose="020B0502040204020203" pitchFamily="34" charset="0"/>
              </a:rPr>
              <a:t>od </a:t>
            </a:r>
            <a:r>
              <a:rPr lang="sl-SI" sz="2400" dirty="0" smtClean="0">
                <a:solidFill>
                  <a:schemeClr val="accent5"/>
                </a:solidFill>
                <a:latin typeface="Bahnschrift SemiLight Condensed" panose="020B0502040204020203" pitchFamily="34" charset="0"/>
              </a:rPr>
              <a:t>začetka</a:t>
            </a:r>
            <a:r>
              <a:rPr lang="en-US" sz="2400" dirty="0" smtClean="0">
                <a:solidFill>
                  <a:schemeClr val="accent5"/>
                </a:solidFill>
                <a:latin typeface="Bahnschrift SemiLight Condensed" panose="020B0502040204020203" pitchFamily="34" charset="0"/>
              </a:rPr>
              <a:t> </a:t>
            </a:r>
            <a:r>
              <a:rPr lang="sl-SI" sz="2400" dirty="0" smtClean="0">
                <a:solidFill>
                  <a:schemeClr val="accent5"/>
                </a:solidFill>
                <a:latin typeface="Bahnschrift SemiLight Condensed" panose="020B0502040204020203" pitchFamily="34" charset="0"/>
              </a:rPr>
              <a:t>meritev</a:t>
            </a:r>
            <a:r>
              <a:rPr lang="en-US" sz="2400" dirty="0" smtClean="0">
                <a:solidFill>
                  <a:schemeClr val="accent5"/>
                </a:solidFill>
                <a:latin typeface="Bahnschrift SemiLight Condensed" panose="020B0502040204020203" pitchFamily="34" charset="0"/>
              </a:rPr>
              <a:t> </a:t>
            </a:r>
            <a:r>
              <a:rPr lang="en-US" sz="2400" dirty="0">
                <a:solidFill>
                  <a:schemeClr val="accent5"/>
                </a:solidFill>
                <a:latin typeface="Bahnschrift SemiLight Condensed" panose="020B0502040204020203" pitchFamily="34" charset="0"/>
              </a:rPr>
              <a:t>(</a:t>
            </a:r>
            <a:r>
              <a:rPr lang="sl-SI" sz="2400" dirty="0">
                <a:solidFill>
                  <a:schemeClr val="accent5"/>
                </a:solidFill>
                <a:latin typeface="Bahnschrift SemiLight Condensed" panose="020B0502040204020203" pitchFamily="34" charset="0"/>
              </a:rPr>
              <a:t>1901)</a:t>
            </a:r>
            <a:r>
              <a:rPr lang="en-US" sz="2400" dirty="0">
                <a:solidFill>
                  <a:schemeClr val="accent5"/>
                </a:solidFill>
                <a:latin typeface="Bahnschrift SemiLight Condensed" panose="020B0502040204020203" pitchFamily="34" charset="0"/>
              </a:rPr>
              <a:t> </a:t>
            </a:r>
            <a:r>
              <a:rPr lang="sl-SI" sz="2400" dirty="0" smtClean="0">
                <a:solidFill>
                  <a:schemeClr val="accent5"/>
                </a:solidFill>
                <a:latin typeface="Bahnschrift SemiLight Condensed" panose="020B0502040204020203" pitchFamily="34" charset="0"/>
              </a:rPr>
              <a:t>zgodilo</a:t>
            </a:r>
            <a:r>
              <a:rPr lang="en-US" sz="2400" dirty="0" smtClean="0">
                <a:solidFill>
                  <a:schemeClr val="accent5"/>
                </a:solidFill>
                <a:latin typeface="Bahnschrift SemiLight Condensed" panose="020B0502040204020203" pitchFamily="34" charset="0"/>
              </a:rPr>
              <a:t>, </a:t>
            </a:r>
            <a:r>
              <a:rPr lang="en-US" sz="2400" dirty="0">
                <a:solidFill>
                  <a:schemeClr val="accent5"/>
                </a:solidFill>
                <a:latin typeface="Bahnschrift SemiLight Condensed" panose="020B0502040204020203" pitchFamily="34" charset="0"/>
              </a:rPr>
              <a:t>da je </a:t>
            </a:r>
            <a:r>
              <a:rPr lang="sl-SI" sz="2400" dirty="0" smtClean="0">
                <a:solidFill>
                  <a:schemeClr val="accent5"/>
                </a:solidFill>
                <a:latin typeface="Bahnschrift SemiLight Condensed" panose="020B0502040204020203" pitchFamily="34" charset="0"/>
              </a:rPr>
              <a:t>bila</a:t>
            </a:r>
            <a:r>
              <a:rPr lang="en-US" sz="2400" dirty="0" smtClean="0">
                <a:solidFill>
                  <a:schemeClr val="accent5"/>
                </a:solidFill>
                <a:latin typeface="Bahnschrift SemiLight Condensed" panose="020B0502040204020203" pitchFamily="34" charset="0"/>
              </a:rPr>
              <a:t> </a:t>
            </a:r>
            <a:r>
              <a:rPr lang="sl-SI" sz="2400" dirty="0" smtClean="0">
                <a:solidFill>
                  <a:schemeClr val="accent5"/>
                </a:solidFill>
                <a:latin typeface="Bahnschrift SemiLight Condensed" panose="020B0502040204020203" pitchFamily="34" charset="0"/>
              </a:rPr>
              <a:t>povprečna</a:t>
            </a:r>
            <a:r>
              <a:rPr lang="en-US" sz="2400" dirty="0" smtClean="0">
                <a:solidFill>
                  <a:schemeClr val="accent5"/>
                </a:solidFill>
                <a:latin typeface="Bahnschrift SemiLigh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chemeClr val="accent5"/>
                </a:solidFill>
                <a:latin typeface="Bahnschrift SemiLight Condensed" panose="020B0502040204020203" pitchFamily="34" charset="0"/>
              </a:rPr>
              <a:t>mesečna</a:t>
            </a:r>
            <a:r>
              <a:rPr lang="en-US" sz="2400" dirty="0" smtClean="0">
                <a:solidFill>
                  <a:schemeClr val="accent5"/>
                </a:solidFill>
                <a:latin typeface="Bahnschrift SemiLight Condensed" panose="020B0502040204020203" pitchFamily="34" charset="0"/>
              </a:rPr>
              <a:t> </a:t>
            </a:r>
            <a:r>
              <a:rPr lang="sl-SI" sz="2400" dirty="0" smtClean="0">
                <a:solidFill>
                  <a:schemeClr val="accent5"/>
                </a:solidFill>
                <a:latin typeface="Bahnschrift SemiLight Condensed" panose="020B0502040204020203" pitchFamily="34" charset="0"/>
              </a:rPr>
              <a:t>temperatura</a:t>
            </a:r>
            <a:r>
              <a:rPr lang="en-US" sz="2400" dirty="0" smtClean="0">
                <a:solidFill>
                  <a:schemeClr val="accent5"/>
                </a:solidFill>
                <a:latin typeface="Bahnschrift SemiLigh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chemeClr val="accent5"/>
                </a:solidFill>
                <a:latin typeface="Bahnschrift SemiLight Condensed" panose="020B0502040204020203" pitchFamily="34" charset="0"/>
              </a:rPr>
              <a:t>marca</a:t>
            </a:r>
            <a:r>
              <a:rPr lang="en-US" sz="2400" dirty="0" smtClean="0">
                <a:solidFill>
                  <a:schemeClr val="accent5"/>
                </a:solidFill>
                <a:latin typeface="Bahnschrift SemiLigh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chemeClr val="accent5"/>
                </a:solidFill>
                <a:latin typeface="Bahnschrift SemiLight Condensed" panose="020B0502040204020203" pitchFamily="34" charset="0"/>
              </a:rPr>
              <a:t>nižja</a:t>
            </a:r>
            <a:r>
              <a:rPr lang="en-US" sz="2400" dirty="0" smtClean="0">
                <a:solidFill>
                  <a:schemeClr val="accent5"/>
                </a:solidFill>
                <a:latin typeface="Bahnschrift SemiLigh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chemeClr val="accent5"/>
                </a:solidFill>
                <a:latin typeface="Bahnschrift SemiLight Condensed" panose="020B0502040204020203" pitchFamily="34" charset="0"/>
              </a:rPr>
              <a:t>kot</a:t>
            </a:r>
            <a:r>
              <a:rPr lang="en-US" sz="2400" dirty="0" smtClean="0">
                <a:solidFill>
                  <a:schemeClr val="accent5"/>
                </a:solidFill>
                <a:latin typeface="Bahnschrift SemiLigh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chemeClr val="accent5"/>
                </a:solidFill>
                <a:latin typeface="Bahnschrift SemiLight Condensed" panose="020B0502040204020203" pitchFamily="34" charset="0"/>
              </a:rPr>
              <a:t>januarja</a:t>
            </a:r>
            <a:r>
              <a:rPr lang="en-US" sz="2400" dirty="0" smtClean="0">
                <a:solidFill>
                  <a:schemeClr val="accent5"/>
                </a:solidFill>
                <a:latin typeface="Bahnschrift SemiLight Condensed" panose="020B0502040204020203" pitchFamily="34" charset="0"/>
              </a:rPr>
              <a:t>.</a:t>
            </a:r>
            <a:endParaRPr lang="sl-SI" sz="2400" dirty="0">
              <a:solidFill>
                <a:schemeClr val="accent5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52085" y="184665"/>
            <a:ext cx="3231374" cy="66279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 smtClean="0">
                <a:latin typeface="Bahnschrift SemiLight Condensed" panose="020B0502040204020203" pitchFamily="34" charset="0"/>
              </a:rPr>
              <a:t>Povprečja</a:t>
            </a:r>
            <a:r>
              <a:rPr lang="en-US" sz="3600" dirty="0" smtClean="0">
                <a:latin typeface="Bahnschrift SemiLight Condensed" panose="020B0502040204020203" pitchFamily="34" charset="0"/>
              </a:rPr>
              <a:t> …</a:t>
            </a:r>
            <a:endParaRPr lang="sl-SI" sz="3600" dirty="0">
              <a:latin typeface="Bahnschrift Semi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68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0310" y="8238"/>
            <a:ext cx="7290054" cy="1499616"/>
          </a:xfrm>
        </p:spPr>
        <p:txBody>
          <a:bodyPr>
            <a:normAutofit/>
          </a:bodyPr>
          <a:lstStyle/>
          <a:p>
            <a:r>
              <a:rPr lang="en-US" sz="3600" dirty="0" err="1">
                <a:latin typeface="Bahnschrift SemiLight Condensed" panose="020B0502040204020203" pitchFamily="34" charset="0"/>
              </a:rPr>
              <a:t>Povprečna</a:t>
            </a:r>
            <a:r>
              <a:rPr lang="en-US" sz="3600" dirty="0">
                <a:latin typeface="Bahnschrift SemiLight Condensed" panose="020B0502040204020203" pitchFamily="34" charset="0"/>
              </a:rPr>
              <a:t> </a:t>
            </a:r>
            <a:r>
              <a:rPr lang="en-US" sz="3600" dirty="0" err="1">
                <a:latin typeface="Bahnschrift SemiLight Condensed" panose="020B0502040204020203" pitchFamily="34" charset="0"/>
              </a:rPr>
              <a:t>letna</a:t>
            </a:r>
            <a:r>
              <a:rPr lang="en-US" sz="3600" dirty="0">
                <a:latin typeface="Bahnschrift SemiLight Condensed" panose="020B0502040204020203" pitchFamily="34" charset="0"/>
              </a:rPr>
              <a:t> </a:t>
            </a:r>
            <a:r>
              <a:rPr lang="en-US" sz="3600" dirty="0" err="1" smtClean="0">
                <a:latin typeface="Bahnschrift SemiLight Condensed" panose="020B0502040204020203" pitchFamily="34" charset="0"/>
              </a:rPr>
              <a:t>temperatura</a:t>
            </a:r>
            <a:r>
              <a:rPr lang="sl-SI" sz="3600" dirty="0" smtClean="0">
                <a:latin typeface="Bahnschrift SemiLight Condensed" panose="020B0502040204020203" pitchFamily="34" charset="0"/>
              </a:rPr>
              <a:t> </a:t>
            </a:r>
            <a:endParaRPr lang="sl-SI" sz="3600" dirty="0">
              <a:latin typeface="Bahnschrift SemiLight Condensed" panose="020B0502040204020203" pitchFamily="3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659113" y="1672193"/>
            <a:ext cx="8188325" cy="48164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31359" y="6524285"/>
            <a:ext cx="11780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  <a:latin typeface="Bahnschrift Light SemiCondensed" panose="020B0502040204020203" pitchFamily="34" charset="0"/>
              </a:rPr>
              <a:t>Vir: ARSO</a:t>
            </a:r>
            <a:endParaRPr lang="sl-SI" sz="1200" dirty="0">
              <a:solidFill>
                <a:prstClr val="black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47147" y="1302861"/>
            <a:ext cx="2706128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prstClr val="black"/>
                </a:solidFill>
                <a:latin typeface="Bahnschrift Light SemiCondensed" panose="020B0502040204020203" pitchFamily="34" charset="0"/>
              </a:rPr>
              <a:t>Obdobje</a:t>
            </a:r>
            <a:r>
              <a:rPr lang="en-US" sz="2400" dirty="0" smtClean="0">
                <a:solidFill>
                  <a:prstClr val="black"/>
                </a:solidFill>
                <a:latin typeface="Bahnschrift Light SemiCondensed" panose="020B0502040204020203" pitchFamily="34" charset="0"/>
              </a:rPr>
              <a:t> 1981–2010</a:t>
            </a:r>
          </a:p>
          <a:p>
            <a:pPr algn="ctr"/>
            <a:endParaRPr lang="en-US" sz="2400" dirty="0">
              <a:solidFill>
                <a:prstClr val="black"/>
              </a:solidFill>
              <a:latin typeface="Bahnschrift Light SemiCondensed" panose="020B0502040204020203" pitchFamily="34" charset="0"/>
            </a:endParaRPr>
          </a:p>
          <a:p>
            <a:pPr algn="ctr"/>
            <a:r>
              <a:rPr lang="en-US" sz="2400" dirty="0" smtClean="0">
                <a:solidFill>
                  <a:prstClr val="black"/>
                </a:solidFill>
                <a:latin typeface="Bahnschrift Light SemiCondensed" panose="020B0502040204020203" pitchFamily="34" charset="0"/>
              </a:rPr>
              <a:t>Ljubljana: 10,7 °C</a:t>
            </a:r>
          </a:p>
          <a:p>
            <a:pPr algn="ctr"/>
            <a:r>
              <a:rPr lang="en-US" sz="2400" dirty="0" err="1" smtClean="0">
                <a:solidFill>
                  <a:prstClr val="black"/>
                </a:solidFill>
                <a:latin typeface="Bahnschrift Light SemiCondensed" panose="020B0502040204020203" pitchFamily="34" charset="0"/>
              </a:rPr>
              <a:t>Bilje</a:t>
            </a:r>
            <a:r>
              <a:rPr lang="en-US" sz="2400" dirty="0" smtClean="0">
                <a:solidFill>
                  <a:prstClr val="black"/>
                </a:solidFill>
                <a:latin typeface="Bahnschrift Light SemiCondensed" panose="020B0502040204020203" pitchFamily="34" charset="0"/>
              </a:rPr>
              <a:t>: 12,4 °C  </a:t>
            </a:r>
            <a:endParaRPr lang="sl-SI" sz="2400" dirty="0">
              <a:solidFill>
                <a:prstClr val="black"/>
              </a:solidFill>
              <a:latin typeface="Bahnschrift Ligh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09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9143" t="17365" r="20572" b="4921"/>
          <a:stretch/>
        </p:blipFill>
        <p:spPr>
          <a:xfrm>
            <a:off x="0" y="108652"/>
            <a:ext cx="9019686" cy="654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270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703" y="354444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 err="1">
                <a:latin typeface="Bahnschrift SemiLight Condensed" panose="020B0502040204020203" pitchFamily="34" charset="0"/>
              </a:rPr>
              <a:t>Vročinski</a:t>
            </a:r>
            <a:r>
              <a:rPr lang="en-US" sz="3600" dirty="0">
                <a:latin typeface="Bahnschrift SemiLight Condensed" panose="020B0502040204020203" pitchFamily="34" charset="0"/>
              </a:rPr>
              <a:t> </a:t>
            </a:r>
            <a:r>
              <a:rPr lang="en-US" sz="3600" dirty="0" err="1">
                <a:latin typeface="Bahnschrift SemiLight Condensed" panose="020B0502040204020203" pitchFamily="34" charset="0"/>
              </a:rPr>
              <a:t>valovi</a:t>
            </a:r>
            <a:r>
              <a:rPr lang="en-US" sz="3600" dirty="0">
                <a:latin typeface="Bahnschrift SemiLight Condensed" panose="020B0502040204020203" pitchFamily="34" charset="0"/>
              </a:rPr>
              <a:t> </a:t>
            </a:r>
            <a:r>
              <a:rPr lang="en-US" sz="3600" dirty="0" err="1">
                <a:latin typeface="Bahnschrift SemiLight Condensed" panose="020B0502040204020203" pitchFamily="34" charset="0"/>
              </a:rPr>
              <a:t>po</a:t>
            </a:r>
            <a:r>
              <a:rPr lang="en-US" sz="3600" dirty="0">
                <a:latin typeface="Bahnschrift SemiLight Condensed" panose="020B0502040204020203" pitchFamily="34" charset="0"/>
              </a:rPr>
              <a:t> </a:t>
            </a:r>
            <a:r>
              <a:rPr lang="en-US" sz="3600" dirty="0" err="1">
                <a:latin typeface="Bahnschrift SemiLight Condensed" panose="020B0502040204020203" pitchFamily="34" charset="0"/>
              </a:rPr>
              <a:t>letu</a:t>
            </a:r>
            <a:r>
              <a:rPr lang="en-US" sz="3600" dirty="0">
                <a:latin typeface="Bahnschrift SemiLight Condensed" panose="020B0502040204020203" pitchFamily="34" charset="0"/>
              </a:rPr>
              <a:t> 1961</a:t>
            </a:r>
            <a:endParaRPr lang="sl-SI" sz="3600" dirty="0">
              <a:latin typeface="Bahnschrift SemiLight Condensed" panose="020B05020402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78"/>
          <a:stretch/>
        </p:blipFill>
        <p:spPr>
          <a:xfrm>
            <a:off x="0" y="1787610"/>
            <a:ext cx="9144000" cy="47101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49912" y="741407"/>
            <a:ext cx="930876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Bahnschrift SemiLight Condensed" panose="020B0502040204020203" pitchFamily="34" charset="0"/>
              </a:rPr>
              <a:t>CELJE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Bahnschrift SemiLight Condensed" panose="020B0502040204020203" pitchFamily="34" charset="0"/>
              </a:rPr>
              <a:t>24 °C</a:t>
            </a:r>
            <a:endParaRPr lang="sl-SI" dirty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42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7536" y="1291400"/>
            <a:ext cx="8322818" cy="51125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95718" y="-61555"/>
            <a:ext cx="8466455" cy="112017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z="3600" spc="-10" dirty="0">
                <a:solidFill>
                  <a:schemeClr val="accent2"/>
                </a:solidFill>
                <a:latin typeface="Bahnschrift SemiLight Condensed" panose="020B0502040204020203" pitchFamily="34" charset="0"/>
                <a:cs typeface="Calibri"/>
              </a:rPr>
              <a:t>Suše</a:t>
            </a:r>
            <a:r>
              <a:rPr sz="3600" spc="-10" dirty="0">
                <a:latin typeface="Bahnschrift SemiLight Condensed" panose="020B0502040204020203" pitchFamily="34" charset="0"/>
                <a:cs typeface="Calibri"/>
              </a:rPr>
              <a:t> </a:t>
            </a:r>
            <a:r>
              <a:rPr sz="3600" spc="-5" dirty="0">
                <a:latin typeface="Bahnschrift SemiLight Condensed" panose="020B0502040204020203" pitchFamily="34" charset="0"/>
                <a:cs typeface="Calibri"/>
              </a:rPr>
              <a:t>v </a:t>
            </a:r>
            <a:r>
              <a:rPr sz="3600" spc="-10" dirty="0">
                <a:latin typeface="Bahnschrift SemiLight Condensed" panose="020B0502040204020203" pitchFamily="34" charset="0"/>
                <a:cs typeface="Calibri"/>
              </a:rPr>
              <a:t>poletnem času </a:t>
            </a:r>
            <a:r>
              <a:rPr sz="3600" spc="-15" dirty="0">
                <a:latin typeface="Bahnschrift SemiLight Condensed" panose="020B0502040204020203" pitchFamily="34" charset="0"/>
                <a:cs typeface="Calibri"/>
              </a:rPr>
              <a:t>postajajo </a:t>
            </a:r>
            <a:r>
              <a:rPr sz="3600" spc="-5" dirty="0">
                <a:latin typeface="Bahnschrift SemiLight Condensed" panose="020B0502040204020203" pitchFamily="34" charset="0"/>
                <a:cs typeface="Calibri"/>
              </a:rPr>
              <a:t>v </a:t>
            </a:r>
            <a:r>
              <a:rPr sz="3600" spc="-10" dirty="0" err="1">
                <a:latin typeface="Bahnschrift SemiLight Condensed" panose="020B0502040204020203" pitchFamily="34" charset="0"/>
                <a:cs typeface="Calibri"/>
              </a:rPr>
              <a:t>Sloveniji</a:t>
            </a:r>
            <a:r>
              <a:rPr sz="3600" spc="-10" dirty="0">
                <a:latin typeface="Bahnschrift SemiLight Condensed" panose="020B0502040204020203" pitchFamily="34" charset="0"/>
                <a:cs typeface="Calibri"/>
              </a:rPr>
              <a:t> </a:t>
            </a:r>
            <a:r>
              <a:rPr lang="en-US" sz="3600" spc="-10" dirty="0" smtClean="0">
                <a:latin typeface="Bahnschrift SemiLight Condensed" panose="020B0502040204020203" pitchFamily="34" charset="0"/>
                <a:cs typeface="Calibri"/>
              </a:rPr>
              <a:t/>
            </a:r>
            <a:br>
              <a:rPr lang="en-US" sz="3600" spc="-10" dirty="0" smtClean="0">
                <a:latin typeface="Bahnschrift SemiLight Condensed" panose="020B0502040204020203" pitchFamily="34" charset="0"/>
                <a:cs typeface="Calibri"/>
              </a:rPr>
            </a:br>
            <a:r>
              <a:rPr sz="3600" spc="-15" dirty="0" err="1" smtClean="0">
                <a:latin typeface="Bahnschrift SemiLight Condensed" panose="020B0502040204020203" pitchFamily="34" charset="0"/>
                <a:cs typeface="Calibri"/>
              </a:rPr>
              <a:t>vse</a:t>
            </a:r>
            <a:r>
              <a:rPr sz="3600" spc="-15" dirty="0" smtClean="0">
                <a:latin typeface="Bahnschrift SemiLight Condensed" panose="020B0502040204020203" pitchFamily="34" charset="0"/>
                <a:cs typeface="Calibri"/>
              </a:rPr>
              <a:t> </a:t>
            </a:r>
            <a:r>
              <a:rPr sz="3600" spc="-10" dirty="0">
                <a:solidFill>
                  <a:schemeClr val="accent2"/>
                </a:solidFill>
                <a:latin typeface="Bahnschrift SemiLight Condensed" panose="020B0502040204020203" pitchFamily="34" charset="0"/>
                <a:cs typeface="Calibri"/>
              </a:rPr>
              <a:t>bolj</a:t>
            </a:r>
            <a:r>
              <a:rPr sz="3600" spc="200" dirty="0">
                <a:solidFill>
                  <a:schemeClr val="accent2"/>
                </a:solidFill>
                <a:latin typeface="Bahnschrift SemiLight Condensed" panose="020B0502040204020203" pitchFamily="34" charset="0"/>
                <a:cs typeface="Calibri"/>
              </a:rPr>
              <a:t> </a:t>
            </a:r>
            <a:r>
              <a:rPr sz="3600" spc="-20" dirty="0">
                <a:solidFill>
                  <a:schemeClr val="accent2"/>
                </a:solidFill>
                <a:latin typeface="Bahnschrift SemiLight Condensed" panose="020B0502040204020203" pitchFamily="34" charset="0"/>
                <a:cs typeface="Calibri"/>
              </a:rPr>
              <a:t>pogoste</a:t>
            </a:r>
            <a:endParaRPr sz="3600" dirty="0">
              <a:solidFill>
                <a:schemeClr val="accent2"/>
              </a:solidFill>
              <a:latin typeface="Bahnschrift SemiLight Condensed" panose="020B0502040204020203" pitchFamily="34" charset="0"/>
              <a:cs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41920" y="6389607"/>
            <a:ext cx="1402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  <a:latin typeface="Bahnschrift Light SemiCondensed" panose="020B0502040204020203" pitchFamily="34" charset="0"/>
              </a:rPr>
              <a:t>Vir: </a:t>
            </a:r>
            <a:r>
              <a:rPr lang="en-US" sz="1200" dirty="0" err="1" smtClean="0">
                <a:solidFill>
                  <a:prstClr val="black"/>
                </a:solidFill>
                <a:latin typeface="Bahnschrift Light SemiCondensed" panose="020B0502040204020203" pitchFamily="34" charset="0"/>
              </a:rPr>
              <a:t>Sušnik</a:t>
            </a:r>
            <a:r>
              <a:rPr lang="en-US" sz="1200" dirty="0" smtClean="0">
                <a:solidFill>
                  <a:prstClr val="black"/>
                </a:solidFill>
                <a:latin typeface="Bahnschrift Light SemiCondensed" panose="020B0502040204020203" pitchFamily="34" charset="0"/>
              </a:rPr>
              <a:t>, 2018</a:t>
            </a:r>
            <a:endParaRPr lang="sl-SI" sz="1200" dirty="0">
              <a:solidFill>
                <a:prstClr val="black"/>
              </a:solidFill>
              <a:latin typeface="Bahnschrift Ligh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3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896095" y="202438"/>
            <a:ext cx="78867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sl-SI" altLang="en-US" sz="4000" spc="-10" dirty="0">
                <a:solidFill>
                  <a:schemeClr val="accent2"/>
                </a:solidFill>
                <a:latin typeface="Bahnschrift SemiLight Condensed" panose="020B0502040204020203" pitchFamily="34" charset="0"/>
                <a:cs typeface="Calibri"/>
              </a:rPr>
              <a:t>Spremenjeno ekstremno vreme</a:t>
            </a:r>
            <a:endParaRPr lang="en-US" altLang="en-US" sz="4000" spc="-10" dirty="0">
              <a:solidFill>
                <a:schemeClr val="accent2"/>
              </a:solidFill>
              <a:latin typeface="Bahnschrift SemiLight Condensed" panose="020B0502040204020203" pitchFamily="34" charset="0"/>
              <a:cs typeface="Calibri"/>
            </a:endParaRP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1635155" y="1434605"/>
            <a:ext cx="636584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CC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l-SI" altLang="en-US" sz="2400" dirty="0">
                <a:latin typeface="Bahnschrift SemiLight Condensed" panose="020B0502040204020203" pitchFamily="34" charset="0"/>
              </a:rPr>
              <a:t>Toplejše podnebje</a:t>
            </a:r>
            <a:r>
              <a:rPr lang="en-US" altLang="en-US" sz="2400" dirty="0">
                <a:latin typeface="Bahnschrift SemiLight Condensed" panose="020B0502040204020203" pitchFamily="34" charset="0"/>
              </a:rPr>
              <a:t>    </a:t>
            </a:r>
            <a:r>
              <a:rPr lang="en-US" altLang="en-US" sz="2800" dirty="0">
                <a:latin typeface="Wingdings" panose="05000000000000000000" pitchFamily="2" charset="2"/>
              </a:rPr>
              <a:t>è </a:t>
            </a:r>
            <a:r>
              <a:rPr lang="sl-SI" altLang="en-US" sz="2400" dirty="0">
                <a:latin typeface="Bahnschrift SemiLight Condensed" panose="020B0502040204020203" pitchFamily="34" charset="0"/>
              </a:rPr>
              <a:t>več energije v podnebnem </a:t>
            </a:r>
            <a:r>
              <a:rPr lang="sl-SI" altLang="en-US" sz="2400" dirty="0" smtClean="0">
                <a:latin typeface="Bahnschrift SemiLight Condensed" panose="020B0502040204020203" pitchFamily="34" charset="0"/>
              </a:rPr>
              <a:t>sistemu</a:t>
            </a:r>
            <a:endParaRPr lang="en-US" altLang="en-US" sz="2400" dirty="0">
              <a:latin typeface="Bahnschrift SemiLight Condensed" panose="020B0502040204020203" pitchFamily="34" charset="0"/>
            </a:endParaRPr>
          </a:p>
        </p:txBody>
      </p:sp>
      <p:grpSp>
        <p:nvGrpSpPr>
          <p:cNvPr id="18436" name="Group 4"/>
          <p:cNvGrpSpPr>
            <a:grpSpLocks/>
          </p:cNvGrpSpPr>
          <p:nvPr/>
        </p:nvGrpSpPr>
        <p:grpSpPr bwMode="auto">
          <a:xfrm>
            <a:off x="1337072" y="2832499"/>
            <a:ext cx="2738438" cy="1382315"/>
            <a:chOff x="163" y="1659"/>
            <a:chExt cx="2300" cy="1161"/>
          </a:xfrm>
        </p:grpSpPr>
        <p:sp>
          <p:nvSpPr>
            <p:cNvPr id="18452" name="Line 5"/>
            <p:cNvSpPr>
              <a:spLocks noChangeShapeType="1"/>
            </p:cNvSpPr>
            <p:nvPr/>
          </p:nvSpPr>
          <p:spPr bwMode="auto">
            <a:xfrm flipH="1">
              <a:off x="1763" y="1694"/>
              <a:ext cx="700" cy="409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sl-SI" sz="135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pic>
          <p:nvPicPr>
            <p:cNvPr id="18453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" y="1659"/>
              <a:ext cx="1500" cy="1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CC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18437" name="Group 7"/>
          <p:cNvGrpSpPr>
            <a:grpSpLocks/>
          </p:cNvGrpSpPr>
          <p:nvPr/>
        </p:nvGrpSpPr>
        <p:grpSpPr bwMode="auto">
          <a:xfrm>
            <a:off x="2840607" y="1954629"/>
            <a:ext cx="4332685" cy="715565"/>
            <a:chOff x="2658" y="1100"/>
            <a:chExt cx="3639" cy="601"/>
          </a:xfrm>
        </p:grpSpPr>
        <p:sp>
          <p:nvSpPr>
            <p:cNvPr id="18450" name="Rectangle 8"/>
            <p:cNvSpPr>
              <a:spLocks noChangeArrowheads="1"/>
            </p:cNvSpPr>
            <p:nvPr/>
          </p:nvSpPr>
          <p:spPr bwMode="auto">
            <a:xfrm>
              <a:off x="4073" y="1100"/>
              <a:ext cx="348" cy="33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CC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 dirty="0">
                  <a:solidFill>
                    <a:schemeClr val="accent1"/>
                  </a:solidFill>
                  <a:latin typeface="Wingdings" panose="05000000000000000000" pitchFamily="2" charset="2"/>
                </a:rPr>
                <a:t>ê</a:t>
              </a:r>
            </a:p>
          </p:txBody>
        </p:sp>
        <p:sp>
          <p:nvSpPr>
            <p:cNvPr id="18451" name="Rectangle 9"/>
            <p:cNvSpPr>
              <a:spLocks noChangeArrowheads="1"/>
            </p:cNvSpPr>
            <p:nvPr/>
          </p:nvSpPr>
          <p:spPr bwMode="auto">
            <a:xfrm>
              <a:off x="2658" y="1365"/>
              <a:ext cx="3639" cy="3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CC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sl-SI" altLang="en-US" sz="2000" dirty="0">
                  <a:solidFill>
                    <a:schemeClr val="accent1"/>
                  </a:solidFill>
                  <a:latin typeface="Bahnschrift SemiLight Condensed" panose="020B0502040204020203" pitchFamily="34" charset="0"/>
                </a:rPr>
                <a:t>Večja pogostnost in jakost vremenskih </a:t>
              </a:r>
              <a:r>
                <a:rPr lang="sl-SI" altLang="en-US" sz="2000" dirty="0" smtClean="0">
                  <a:solidFill>
                    <a:schemeClr val="accent1"/>
                  </a:solidFill>
                  <a:latin typeface="Bahnschrift SemiLight Condensed" panose="020B0502040204020203" pitchFamily="34" charset="0"/>
                </a:rPr>
                <a:t>ekstremov</a:t>
              </a:r>
              <a:endParaRPr lang="en-US" altLang="en-US" sz="2000" dirty="0">
                <a:solidFill>
                  <a:schemeClr val="accent1"/>
                </a:solidFill>
                <a:latin typeface="Bahnschrift SemiLight Condensed" panose="020B0502040204020203" pitchFamily="34" charset="0"/>
              </a:endParaRPr>
            </a:p>
          </p:txBody>
        </p:sp>
      </p:grpSp>
      <p:grpSp>
        <p:nvGrpSpPr>
          <p:cNvPr id="18438" name="Group 10"/>
          <p:cNvGrpSpPr>
            <a:grpSpLocks/>
          </p:cNvGrpSpPr>
          <p:nvPr/>
        </p:nvGrpSpPr>
        <p:grpSpPr bwMode="auto">
          <a:xfrm>
            <a:off x="1439466" y="2900362"/>
            <a:ext cx="3181350" cy="2634854"/>
            <a:chOff x="430" y="1716"/>
            <a:chExt cx="2491" cy="2090"/>
          </a:xfrm>
        </p:grpSpPr>
        <p:pic>
          <p:nvPicPr>
            <p:cNvPr id="18448" name="Picture 1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" y="2906"/>
              <a:ext cx="1576" cy="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CC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8449" name="Line 12"/>
            <p:cNvSpPr>
              <a:spLocks noChangeShapeType="1"/>
            </p:cNvSpPr>
            <p:nvPr/>
          </p:nvSpPr>
          <p:spPr bwMode="auto">
            <a:xfrm flipH="1">
              <a:off x="1993" y="1716"/>
              <a:ext cx="928" cy="113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sl-SI" sz="1350"/>
            </a:p>
          </p:txBody>
        </p:sp>
      </p:grpSp>
      <p:grpSp>
        <p:nvGrpSpPr>
          <p:cNvPr id="18439" name="Group 13"/>
          <p:cNvGrpSpPr>
            <a:grpSpLocks/>
          </p:cNvGrpSpPr>
          <p:nvPr/>
        </p:nvGrpSpPr>
        <p:grpSpPr bwMode="auto">
          <a:xfrm>
            <a:off x="3545683" y="2928937"/>
            <a:ext cx="1394222" cy="2768204"/>
            <a:chOff x="2162" y="1740"/>
            <a:chExt cx="1027" cy="2250"/>
          </a:xfrm>
        </p:grpSpPr>
        <p:pic>
          <p:nvPicPr>
            <p:cNvPr id="18446" name="Picture 1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2" y="2964"/>
              <a:ext cx="1027" cy="10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CC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8447" name="Line 15"/>
            <p:cNvSpPr>
              <a:spLocks noChangeShapeType="1"/>
            </p:cNvSpPr>
            <p:nvPr/>
          </p:nvSpPr>
          <p:spPr bwMode="auto">
            <a:xfrm flipH="1">
              <a:off x="3115" y="1740"/>
              <a:ext cx="1" cy="1127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sl-SI" sz="1350"/>
            </a:p>
          </p:txBody>
        </p:sp>
      </p:grpSp>
      <p:sp>
        <p:nvSpPr>
          <p:cNvPr id="18440" name="Line 16"/>
          <p:cNvSpPr>
            <a:spLocks noChangeShapeType="1"/>
          </p:cNvSpPr>
          <p:nvPr/>
        </p:nvSpPr>
        <p:spPr bwMode="auto">
          <a:xfrm>
            <a:off x="5472113" y="2874170"/>
            <a:ext cx="1058466" cy="211931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l-SI" sz="1350"/>
          </a:p>
        </p:txBody>
      </p:sp>
      <p:pic>
        <p:nvPicPr>
          <p:cNvPr id="18441" name="Picture 1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228" y="3150395"/>
            <a:ext cx="2528888" cy="1012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CC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42" name="Line 18"/>
          <p:cNvSpPr>
            <a:spLocks noChangeShapeType="1"/>
          </p:cNvSpPr>
          <p:nvPr/>
        </p:nvSpPr>
        <p:spPr bwMode="auto">
          <a:xfrm>
            <a:off x="7019926" y="4148139"/>
            <a:ext cx="211931" cy="12263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l-SI" sz="1350"/>
          </a:p>
        </p:txBody>
      </p:sp>
      <p:sp>
        <p:nvSpPr>
          <p:cNvPr id="18443" name="Line 19"/>
          <p:cNvSpPr>
            <a:spLocks noChangeShapeType="1"/>
          </p:cNvSpPr>
          <p:nvPr/>
        </p:nvSpPr>
        <p:spPr bwMode="auto">
          <a:xfrm flipH="1">
            <a:off x="6067425" y="4164806"/>
            <a:ext cx="210741" cy="1238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l-SI" sz="1350"/>
          </a:p>
        </p:txBody>
      </p:sp>
      <p:pic>
        <p:nvPicPr>
          <p:cNvPr id="18444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197" y="4348164"/>
            <a:ext cx="1408509" cy="1065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5" name="Picture 2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2" y="4298156"/>
            <a:ext cx="1500188" cy="112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04893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157" y="948125"/>
            <a:ext cx="7018638" cy="5249941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45126" y="143424"/>
            <a:ext cx="7886700" cy="99417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err="1" smtClean="0">
                <a:latin typeface="Bahnschrift SemiLight Condensed" panose="020B0502040204020203" pitchFamily="34" charset="0"/>
              </a:rPr>
              <a:t>Sprememba</a:t>
            </a:r>
            <a:r>
              <a:rPr lang="en-US" sz="3600" dirty="0" smtClean="0">
                <a:latin typeface="Bahnschrift SemiLight Condensed" panose="020B0502040204020203" pitchFamily="34" charset="0"/>
              </a:rPr>
              <a:t> </a:t>
            </a:r>
            <a:r>
              <a:rPr lang="en-US" sz="3600" dirty="0" err="1" smtClean="0">
                <a:latin typeface="Bahnschrift SemiLight Condensed" panose="020B0502040204020203" pitchFamily="34" charset="0"/>
              </a:rPr>
              <a:t>višine</a:t>
            </a:r>
            <a:r>
              <a:rPr lang="en-US" sz="3600" dirty="0" smtClean="0">
                <a:latin typeface="Bahnschrift SemiLight Condensed" panose="020B0502040204020203" pitchFamily="34" charset="0"/>
              </a:rPr>
              <a:t> </a:t>
            </a:r>
            <a:r>
              <a:rPr lang="en-US" sz="3600" dirty="0" err="1" smtClean="0">
                <a:latin typeface="Bahnschrift SemiLight Condensed" panose="020B0502040204020203" pitchFamily="34" charset="0"/>
              </a:rPr>
              <a:t>gladine</a:t>
            </a:r>
            <a:r>
              <a:rPr lang="en-US" sz="3600" dirty="0" smtClean="0">
                <a:latin typeface="Bahnschrift SemiLight Condensed" panose="020B0502040204020203" pitchFamily="34" charset="0"/>
              </a:rPr>
              <a:t> </a:t>
            </a:r>
            <a:r>
              <a:rPr lang="en-US" sz="3600" dirty="0" err="1" smtClean="0">
                <a:latin typeface="Bahnschrift SemiLight Condensed" panose="020B0502040204020203" pitchFamily="34" charset="0"/>
              </a:rPr>
              <a:t>morja</a:t>
            </a:r>
            <a:endParaRPr lang="sl-SI" sz="3600" dirty="0">
              <a:latin typeface="Bahnschrift SemiLight Condensed" panose="020B05020402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54313" y="6520628"/>
            <a:ext cx="8896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latin typeface="Bahnschrift SemiLight Condensed" panose="020B0502040204020203" pitchFamily="34" charset="0"/>
              </a:rPr>
              <a:t>Vir</a:t>
            </a:r>
            <a:r>
              <a:rPr lang="en-US" sz="1200" dirty="0" smtClean="0">
                <a:latin typeface="Bahnschrift SemiLight Condensed" panose="020B0502040204020203" pitchFamily="34" charset="0"/>
              </a:rPr>
              <a:t>: </a:t>
            </a:r>
            <a:r>
              <a:rPr lang="en-US" sz="1200" dirty="0" err="1" smtClean="0">
                <a:latin typeface="Bahnschrift SemiLight Condensed" panose="020B0502040204020203" pitchFamily="34" charset="0"/>
              </a:rPr>
              <a:t>Ličer</a:t>
            </a:r>
            <a:r>
              <a:rPr lang="en-US" sz="1200" dirty="0" smtClean="0">
                <a:latin typeface="Bahnschrift SemiLight Condensed" panose="020B0502040204020203" pitchFamily="34" charset="0"/>
              </a:rPr>
              <a:t>, NIB</a:t>
            </a:r>
            <a:endParaRPr lang="sl-SI" sz="1200" dirty="0">
              <a:latin typeface="Bahnschrift Semi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2285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kropa potop 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116" y="857250"/>
            <a:ext cx="4217194" cy="3020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 descr="50kamnik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3752850" cy="281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 descr="morj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98"/>
          <a:stretch>
            <a:fillRect/>
          </a:stretch>
        </p:blipFill>
        <p:spPr bwMode="auto">
          <a:xfrm>
            <a:off x="1143000" y="3158730"/>
            <a:ext cx="5373291" cy="2845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 descr="slik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456" y="2457451"/>
            <a:ext cx="4158854" cy="1999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 descr="morje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91" y="4454035"/>
            <a:ext cx="1689173" cy="172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2033588" y="1970485"/>
            <a:ext cx="5076825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sl-SI" altLang="en-US" sz="1350"/>
          </a:p>
        </p:txBody>
      </p:sp>
      <p:sp>
        <p:nvSpPr>
          <p:cNvPr id="44040" name="Rectangle 8"/>
          <p:cNvSpPr>
            <a:spLocks noChangeArrowheads="1"/>
          </p:cNvSpPr>
          <p:nvPr/>
        </p:nvSpPr>
        <p:spPr bwMode="auto">
          <a:xfrm>
            <a:off x="895350" y="4572047"/>
            <a:ext cx="8000999" cy="1674019"/>
          </a:xfrm>
          <a:prstGeom prst="rect">
            <a:avLst/>
          </a:prstGeom>
          <a:solidFill>
            <a:schemeClr val="tx1">
              <a:alpha val="47842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en-US" sz="2800" dirty="0">
                <a:solidFill>
                  <a:schemeClr val="bg1"/>
                </a:solidFill>
                <a:latin typeface="Bahnschrift SemiLight Condensed" panose="020B0502040204020203" pitchFamily="34" charset="0"/>
              </a:rPr>
              <a:t>    VREMENSKA ČRNA KRONIKA </a:t>
            </a:r>
          </a:p>
          <a:p>
            <a:pPr eaLnBrk="1" hangingPunct="1">
              <a:spcBef>
                <a:spcPct val="0"/>
              </a:spcBef>
            </a:pPr>
            <a:r>
              <a:rPr lang="sl-SI" altLang="en-US" sz="1600" dirty="0">
                <a:solidFill>
                  <a:schemeClr val="bg1"/>
                </a:solidFill>
                <a:latin typeface="Bahnschrift SemiLight Condensed" panose="020B0502040204020203" pitchFamily="34" charset="0"/>
              </a:rPr>
              <a:t>Vreme in podnebne spremembe ubijejo vsako leto okrog 65 000 ljudi, </a:t>
            </a:r>
            <a:endParaRPr lang="en-US" altLang="en-US" sz="1600" dirty="0" smtClean="0">
              <a:solidFill>
                <a:schemeClr val="bg1"/>
              </a:solidFill>
              <a:latin typeface="Bahnschrift SemiLight Condensed" panose="020B0502040204020203" pitchFamily="34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en-US" sz="1600" dirty="0">
                <a:solidFill>
                  <a:schemeClr val="bg1"/>
                </a:solidFill>
                <a:latin typeface="Bahnschrift SemiLight Condensed" panose="020B0502040204020203" pitchFamily="34" charset="0"/>
              </a:rPr>
              <a:t>	</a:t>
            </a:r>
            <a:r>
              <a:rPr lang="sl-SI" altLang="en-US" sz="1600" dirty="0" smtClean="0">
                <a:solidFill>
                  <a:schemeClr val="bg1"/>
                </a:solidFill>
                <a:latin typeface="Bahnschrift SemiLight Condensed" panose="020B0502040204020203" pitchFamily="34" charset="0"/>
              </a:rPr>
              <a:t>kar je 10 </a:t>
            </a:r>
            <a:r>
              <a:rPr lang="sl-SI" altLang="en-US" sz="1600" dirty="0">
                <a:solidFill>
                  <a:schemeClr val="bg1"/>
                </a:solidFill>
                <a:latin typeface="Bahnschrift SemiLight Condensed" panose="020B0502040204020203" pitchFamily="34" charset="0"/>
              </a:rPr>
              <a:t>x več kot vojne in 100 x več kot teroristi</a:t>
            </a:r>
          </a:p>
          <a:p>
            <a:pPr eaLnBrk="1" hangingPunct="1">
              <a:spcBef>
                <a:spcPct val="0"/>
              </a:spcBef>
            </a:pPr>
            <a:r>
              <a:rPr lang="sl-SI" altLang="en-US" sz="1600" dirty="0">
                <a:solidFill>
                  <a:schemeClr val="bg1"/>
                </a:solidFill>
                <a:latin typeface="Bahnschrift SemiLight Condensed" panose="020B0502040204020203" pitchFamily="34" charset="0"/>
              </a:rPr>
              <a:t>Vsak dan se 170 mrtvim zaradi vremenskih ujm pridruži še 1000 </a:t>
            </a:r>
            <a:r>
              <a:rPr lang="sl-SI" altLang="en-US" sz="1600" dirty="0" smtClean="0">
                <a:solidFill>
                  <a:schemeClr val="bg1"/>
                </a:solidFill>
                <a:latin typeface="Bahnschrift SemiLight Condensed" panose="020B0502040204020203" pitchFamily="34" charset="0"/>
              </a:rPr>
              <a:t>ljudi,</a:t>
            </a:r>
            <a:r>
              <a:rPr lang="en-US" altLang="en-US" sz="1600" dirty="0" smtClean="0">
                <a:solidFill>
                  <a:schemeClr val="bg1"/>
                </a:solidFill>
                <a:latin typeface="Bahnschrift SemiLight Condensed" panose="020B0502040204020203" pitchFamily="34" charset="0"/>
              </a:rPr>
              <a:t> k</a:t>
            </a:r>
            <a:r>
              <a:rPr lang="sl-SI" altLang="en-US" sz="1600" dirty="0" smtClean="0">
                <a:solidFill>
                  <a:schemeClr val="bg1"/>
                </a:solidFill>
                <a:latin typeface="Bahnschrift SemiLight Condensed" panose="020B0502040204020203" pitchFamily="34" charset="0"/>
              </a:rPr>
              <a:t>i </a:t>
            </a:r>
            <a:r>
              <a:rPr lang="sl-SI" altLang="en-US" sz="1600" dirty="0">
                <a:solidFill>
                  <a:schemeClr val="bg1"/>
                </a:solidFill>
                <a:latin typeface="Bahnschrift SemiLight Condensed" panose="020B0502040204020203" pitchFamily="34" charset="0"/>
              </a:rPr>
              <a:t>ostanejo brez doma in premoženja</a:t>
            </a:r>
            <a:r>
              <a:rPr lang="sl-SI" altLang="en-US" sz="2800" dirty="0">
                <a:solidFill>
                  <a:schemeClr val="bg1"/>
                </a:solidFill>
                <a:latin typeface="Bahnschrift SemiLight Condensed" panose="020B05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51514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4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4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40" grpId="0" animBg="1"/>
      <p:bldP spid="4404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3" name="Text Box 3"/>
          <p:cNvSpPr txBox="1">
            <a:spLocks noChangeArrowheads="1"/>
          </p:cNvSpPr>
          <p:nvPr/>
        </p:nvSpPr>
        <p:spPr bwMode="auto">
          <a:xfrm>
            <a:off x="4812587" y="176249"/>
            <a:ext cx="4257272" cy="253129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l-SI" altLang="sl-SI" sz="4000" dirty="0">
                <a:solidFill>
                  <a:prstClr val="black"/>
                </a:solidFill>
                <a:latin typeface="Bahnschrift SemiLight Condensed" panose="020B0502040204020203" pitchFamily="34" charset="0"/>
                <a:cs typeface="Arial Narrow"/>
              </a:rPr>
              <a:t>Na Zemlji  nas je vse več in tudi drugače živimo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l-SI" altLang="sl-SI" sz="4000" dirty="0">
                <a:solidFill>
                  <a:prstClr val="black"/>
                </a:solidFill>
                <a:latin typeface="Bahnschrift SemiLight Condensed" panose="020B0502040204020203" pitchFamily="34" charset="0"/>
                <a:cs typeface="Arial Narrow"/>
              </a:rPr>
              <a:t>kot pred 200 </a:t>
            </a:r>
            <a:r>
              <a:rPr lang="sl-SI" altLang="sl-SI" sz="4000" dirty="0" smtClean="0">
                <a:solidFill>
                  <a:prstClr val="black"/>
                </a:solidFill>
                <a:latin typeface="Bahnschrift SemiLight Condensed" panose="020B0502040204020203" pitchFamily="34" charset="0"/>
                <a:cs typeface="Arial Narrow"/>
              </a:rPr>
              <a:t>leti</a:t>
            </a:r>
            <a:r>
              <a:rPr lang="en-US" altLang="sl-SI" sz="4000" dirty="0" smtClean="0">
                <a:solidFill>
                  <a:prstClr val="black"/>
                </a:solidFill>
                <a:latin typeface="Bahnschrift SemiLight Condensed" panose="020B0502040204020203" pitchFamily="34" charset="0"/>
                <a:cs typeface="Arial Narrow"/>
              </a:rPr>
              <a:t> </a:t>
            </a:r>
            <a:r>
              <a:rPr lang="sl-SI" altLang="sl-SI" sz="4000" dirty="0" smtClean="0">
                <a:solidFill>
                  <a:prstClr val="black"/>
                </a:solidFill>
                <a:latin typeface="Bahnschrift SemiLight Condensed" panose="020B0502040204020203" pitchFamily="34" charset="0"/>
                <a:cs typeface="Arial Narrow"/>
              </a:rPr>
              <a:t>...</a:t>
            </a:r>
            <a:endParaRPr lang="en-US" altLang="sl-SI" sz="4000" dirty="0">
              <a:solidFill>
                <a:prstClr val="black"/>
              </a:solidFill>
              <a:latin typeface="Bahnschrift SemiLight Condensed" panose="020B0502040204020203" pitchFamily="34" charset="0"/>
              <a:cs typeface="Arial Narrow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38037" y="110084"/>
            <a:ext cx="4599943" cy="6747916"/>
            <a:chOff x="541691" y="74140"/>
            <a:chExt cx="4599943" cy="674791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1691" y="74140"/>
              <a:ext cx="2275603" cy="2266534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/>
            <a:srcRect r="49845"/>
            <a:stretch/>
          </p:blipFill>
          <p:spPr>
            <a:xfrm>
              <a:off x="2817294" y="140305"/>
              <a:ext cx="2242260" cy="220036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1691" y="2340673"/>
              <a:ext cx="2274912" cy="432273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91901" y="2340672"/>
              <a:ext cx="2249733" cy="448138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9957" y="6634688"/>
              <a:ext cx="2084295" cy="162654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7885534" y="6532132"/>
            <a:ext cx="13180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prstClr val="black"/>
                </a:solidFill>
                <a:latin typeface="Bahnschrift SemiLight Condensed" panose="020B0502040204020203" pitchFamily="34" charset="0"/>
                <a:cs typeface="Arial Narrow"/>
              </a:rPr>
              <a:t>Vir</a:t>
            </a:r>
            <a:r>
              <a:rPr lang="en-US" sz="1200" dirty="0" smtClean="0">
                <a:solidFill>
                  <a:prstClr val="black"/>
                </a:solidFill>
                <a:latin typeface="Bahnschrift SemiLight Condensed" panose="020B0502040204020203" pitchFamily="34" charset="0"/>
                <a:cs typeface="Arial Narrow"/>
              </a:rPr>
              <a:t>: Ripple </a:t>
            </a:r>
            <a:r>
              <a:rPr lang="en-US" sz="1200" dirty="0">
                <a:solidFill>
                  <a:prstClr val="black"/>
                </a:solidFill>
                <a:latin typeface="Bahnschrift SemiLight Condensed" panose="020B0502040204020203" pitchFamily="34" charset="0"/>
                <a:cs typeface="Arial Narrow"/>
              </a:rPr>
              <a:t>s sod., 2019</a:t>
            </a:r>
            <a:endParaRPr lang="sl-SI" sz="1200" dirty="0">
              <a:solidFill>
                <a:prstClr val="black"/>
              </a:solidFill>
              <a:latin typeface="Bahnschrift SemiLight Condensed" panose="020B0502040204020203" pitchFamily="34" charset="0"/>
              <a:cs typeface="Arial Narrow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8367" y="283340"/>
            <a:ext cx="1903193" cy="2769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prstClr val="black"/>
                </a:solidFill>
                <a:latin typeface="Bahnschrift SemiLight Condensed" panose="020B0502040204020203" pitchFamily="34" charset="0"/>
              </a:rPr>
              <a:t>Človeška</a:t>
            </a:r>
            <a:r>
              <a:rPr lang="en-US" sz="1200" dirty="0" smtClean="0">
                <a:solidFill>
                  <a:prstClr val="black"/>
                </a:solidFill>
                <a:latin typeface="Bahnschrift SemiLight Condensed" panose="020B0502040204020203" pitchFamily="34" charset="0"/>
              </a:rPr>
              <a:t> </a:t>
            </a:r>
            <a:r>
              <a:rPr lang="en-US" sz="1200" dirty="0" err="1" smtClean="0">
                <a:solidFill>
                  <a:prstClr val="black"/>
                </a:solidFill>
                <a:latin typeface="Bahnschrift SemiLight Condensed" panose="020B0502040204020203" pitchFamily="34" charset="0"/>
              </a:rPr>
              <a:t>populacija</a:t>
            </a:r>
            <a:r>
              <a:rPr lang="en-US" sz="1200" dirty="0" smtClean="0">
                <a:solidFill>
                  <a:prstClr val="black"/>
                </a:solidFill>
                <a:latin typeface="Bahnschrift SemiLight Condensed" panose="020B0502040204020203" pitchFamily="34" charset="0"/>
              </a:rPr>
              <a:t> (v </a:t>
            </a:r>
            <a:r>
              <a:rPr lang="en-US" sz="1200" dirty="0" err="1" smtClean="0">
                <a:solidFill>
                  <a:prstClr val="black"/>
                </a:solidFill>
                <a:latin typeface="Bahnschrift SemiLight Condensed" panose="020B0502040204020203" pitchFamily="34" charset="0"/>
              </a:rPr>
              <a:t>milijardah</a:t>
            </a:r>
            <a:r>
              <a:rPr lang="en-US" sz="1200" dirty="0" smtClean="0">
                <a:solidFill>
                  <a:prstClr val="black"/>
                </a:solidFill>
                <a:latin typeface="Bahnschrift SemiLight Condensed" panose="020B0502040204020203" pitchFamily="34" charset="0"/>
              </a:rPr>
              <a:t>)</a:t>
            </a:r>
            <a:endParaRPr lang="sl-SI" sz="1200" dirty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38066" y="283339"/>
            <a:ext cx="2072882" cy="2769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>
                <a:solidFill>
                  <a:prstClr val="black"/>
                </a:solidFill>
                <a:latin typeface="Bahnschrift SemiLight Condensed" panose="020B0502040204020203" pitchFamily="34" charset="0"/>
              </a:rPr>
              <a:t>Število</a:t>
            </a:r>
            <a:r>
              <a:rPr lang="en-US" sz="1200" dirty="0" smtClean="0">
                <a:solidFill>
                  <a:prstClr val="black"/>
                </a:solidFill>
                <a:latin typeface="Bahnschrift SemiLight Condensed" panose="020B0502040204020203" pitchFamily="34" charset="0"/>
              </a:rPr>
              <a:t> </a:t>
            </a:r>
            <a:r>
              <a:rPr lang="en-US" sz="1200" dirty="0" err="1" smtClean="0">
                <a:solidFill>
                  <a:prstClr val="black"/>
                </a:solidFill>
                <a:latin typeface="Bahnschrift SemiLight Condensed" panose="020B0502040204020203" pitchFamily="34" charset="0"/>
              </a:rPr>
              <a:t>prežvekovalcev</a:t>
            </a:r>
            <a:r>
              <a:rPr lang="en-US" sz="1200" dirty="0" smtClean="0">
                <a:solidFill>
                  <a:prstClr val="black"/>
                </a:solidFill>
                <a:latin typeface="Bahnschrift SemiLight Condensed" panose="020B0502040204020203" pitchFamily="34" charset="0"/>
              </a:rPr>
              <a:t> (v </a:t>
            </a:r>
            <a:r>
              <a:rPr lang="en-US" sz="1200" dirty="0" err="1" smtClean="0">
                <a:solidFill>
                  <a:prstClr val="black"/>
                </a:solidFill>
                <a:latin typeface="Bahnschrift SemiLight Condensed" panose="020B0502040204020203" pitchFamily="34" charset="0"/>
              </a:rPr>
              <a:t>milijardah</a:t>
            </a:r>
            <a:r>
              <a:rPr lang="en-US" sz="1200" dirty="0" smtClean="0">
                <a:solidFill>
                  <a:prstClr val="black"/>
                </a:solidFill>
                <a:latin typeface="Bahnschrift SemiLight Condensed" panose="020B0502040204020203" pitchFamily="34" charset="0"/>
              </a:rPr>
              <a:t>)</a:t>
            </a:r>
            <a:endParaRPr lang="sl-SI" sz="1200" dirty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8367" y="2455255"/>
            <a:ext cx="1903193" cy="2769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prstClr val="black"/>
                </a:solidFill>
                <a:latin typeface="Bahnschrift SemiLight Condensed" panose="020B0502040204020203" pitchFamily="34" charset="0"/>
              </a:rPr>
              <a:t>Svetovni</a:t>
            </a:r>
            <a:r>
              <a:rPr lang="en-US" sz="1200" dirty="0" smtClean="0">
                <a:solidFill>
                  <a:prstClr val="black"/>
                </a:solidFill>
                <a:latin typeface="Bahnschrift SemiLight Condensed" panose="020B0502040204020203" pitchFamily="34" charset="0"/>
              </a:rPr>
              <a:t> BDP (v </a:t>
            </a:r>
            <a:r>
              <a:rPr lang="en-US" sz="1200" dirty="0" err="1" smtClean="0">
                <a:solidFill>
                  <a:prstClr val="black"/>
                </a:solidFill>
                <a:latin typeface="Bahnschrift SemiLight Condensed" panose="020B0502040204020203" pitchFamily="34" charset="0"/>
              </a:rPr>
              <a:t>bilijonih</a:t>
            </a:r>
            <a:r>
              <a:rPr lang="en-US" sz="1200" dirty="0" smtClean="0">
                <a:solidFill>
                  <a:prstClr val="black"/>
                </a:solidFill>
                <a:latin typeface="Bahnschrift SemiLight Condensed" panose="020B0502040204020203" pitchFamily="34" charset="0"/>
              </a:rPr>
              <a:t> USD/</a:t>
            </a:r>
            <a:r>
              <a:rPr lang="en-US" sz="1200" dirty="0" err="1" smtClean="0">
                <a:solidFill>
                  <a:prstClr val="black"/>
                </a:solidFill>
                <a:latin typeface="Bahnschrift SemiLight Condensed" panose="020B0502040204020203" pitchFamily="34" charset="0"/>
              </a:rPr>
              <a:t>leto</a:t>
            </a:r>
            <a:r>
              <a:rPr lang="en-US" sz="1200" dirty="0" smtClean="0">
                <a:solidFill>
                  <a:prstClr val="black"/>
                </a:solidFill>
                <a:latin typeface="Bahnschrift SemiLight Condensed" panose="020B0502040204020203" pitchFamily="34" charset="0"/>
              </a:rPr>
              <a:t>)</a:t>
            </a:r>
            <a:endParaRPr lang="sl-SI" sz="1200" dirty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15803" y="2451019"/>
            <a:ext cx="1903193" cy="2769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prstClr val="black"/>
                </a:solidFill>
                <a:latin typeface="Bahnschrift SemiLight Condensed" panose="020B0502040204020203" pitchFamily="34" charset="0"/>
              </a:rPr>
              <a:t>Poraba</a:t>
            </a:r>
            <a:r>
              <a:rPr lang="en-US" sz="1200" dirty="0" smtClean="0">
                <a:solidFill>
                  <a:prstClr val="black"/>
                </a:solidFill>
                <a:latin typeface="Bahnschrift SemiLight Condensed" panose="020B0502040204020203" pitchFamily="34" charset="0"/>
              </a:rPr>
              <a:t> </a:t>
            </a:r>
            <a:r>
              <a:rPr lang="en-US" sz="1200" dirty="0" err="1" smtClean="0">
                <a:solidFill>
                  <a:prstClr val="black"/>
                </a:solidFill>
                <a:latin typeface="Bahnschrift SemiLight Condensed" panose="020B0502040204020203" pitchFamily="34" charset="0"/>
              </a:rPr>
              <a:t>energije</a:t>
            </a:r>
            <a:r>
              <a:rPr lang="en-US" sz="1200" dirty="0" smtClean="0">
                <a:solidFill>
                  <a:prstClr val="black"/>
                </a:solidFill>
                <a:latin typeface="Bahnschrift SemiLight Condensed" panose="020B0502040204020203" pitchFamily="34" charset="0"/>
              </a:rPr>
              <a:t> (v Gt </a:t>
            </a:r>
            <a:r>
              <a:rPr lang="en-US" sz="1200" dirty="0" err="1" smtClean="0">
                <a:solidFill>
                  <a:prstClr val="black"/>
                </a:solidFill>
                <a:latin typeface="Bahnschrift SemiLight Condensed" panose="020B0502040204020203" pitchFamily="34" charset="0"/>
              </a:rPr>
              <a:t>oe</a:t>
            </a:r>
            <a:r>
              <a:rPr lang="en-US" sz="1200" dirty="0" smtClean="0">
                <a:solidFill>
                  <a:prstClr val="black"/>
                </a:solidFill>
                <a:latin typeface="Bahnschrift SemiLight Condensed" panose="020B0502040204020203" pitchFamily="34" charset="0"/>
              </a:rPr>
              <a:t>/</a:t>
            </a:r>
            <a:r>
              <a:rPr lang="en-US" sz="1200" dirty="0" err="1" smtClean="0">
                <a:solidFill>
                  <a:prstClr val="black"/>
                </a:solidFill>
                <a:latin typeface="Bahnschrift SemiLight Condensed" panose="020B0502040204020203" pitchFamily="34" charset="0"/>
              </a:rPr>
              <a:t>leto</a:t>
            </a:r>
            <a:r>
              <a:rPr lang="en-US" sz="1200" dirty="0" smtClean="0">
                <a:solidFill>
                  <a:prstClr val="black"/>
                </a:solidFill>
                <a:latin typeface="Bahnschrift SemiLight Condensed" panose="020B0502040204020203" pitchFamily="34" charset="0"/>
              </a:rPr>
              <a:t>)</a:t>
            </a:r>
            <a:endParaRPr lang="sl-SI" sz="1200" dirty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7886" y="4617308"/>
            <a:ext cx="2344154" cy="2769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prstClr val="black"/>
                </a:solidFill>
                <a:latin typeface="Bahnschrift SemiLight Condensed" panose="020B0502040204020203" pitchFamily="34" charset="0"/>
              </a:rPr>
              <a:t>Letalski</a:t>
            </a:r>
            <a:r>
              <a:rPr lang="en-US" sz="1200" dirty="0" smtClean="0">
                <a:solidFill>
                  <a:prstClr val="black"/>
                </a:solidFill>
                <a:latin typeface="Bahnschrift SemiLight Condensed" panose="020B0502040204020203" pitchFamily="34" charset="0"/>
              </a:rPr>
              <a:t> transport (v </a:t>
            </a:r>
            <a:r>
              <a:rPr lang="en-US" sz="1200" dirty="0" err="1" smtClean="0">
                <a:solidFill>
                  <a:prstClr val="black"/>
                </a:solidFill>
                <a:latin typeface="Bahnschrift SemiLight Condensed" panose="020B0502040204020203" pitchFamily="34" charset="0"/>
              </a:rPr>
              <a:t>bilijonih</a:t>
            </a:r>
            <a:r>
              <a:rPr lang="en-US" sz="1200" dirty="0" smtClean="0">
                <a:solidFill>
                  <a:prstClr val="black"/>
                </a:solidFill>
                <a:latin typeface="Bahnschrift SemiLight Condensed" panose="020B0502040204020203" pitchFamily="34" charset="0"/>
              </a:rPr>
              <a:t> </a:t>
            </a:r>
            <a:r>
              <a:rPr lang="en-US" sz="1200" dirty="0" err="1" smtClean="0">
                <a:solidFill>
                  <a:prstClr val="black"/>
                </a:solidFill>
                <a:latin typeface="Bahnschrift SemiLight Condensed" panose="020B0502040204020203" pitchFamily="34" charset="0"/>
              </a:rPr>
              <a:t>potnikov</a:t>
            </a:r>
            <a:r>
              <a:rPr lang="en-US" sz="1200" dirty="0" smtClean="0">
                <a:solidFill>
                  <a:prstClr val="black"/>
                </a:solidFill>
                <a:latin typeface="Bahnschrift SemiLight Condensed" panose="020B0502040204020203" pitchFamily="34" charset="0"/>
              </a:rPr>
              <a:t>/</a:t>
            </a:r>
            <a:r>
              <a:rPr lang="en-US" sz="1200" dirty="0" err="1" smtClean="0">
                <a:solidFill>
                  <a:prstClr val="black"/>
                </a:solidFill>
                <a:latin typeface="Bahnschrift SemiLight Condensed" panose="020B0502040204020203" pitchFamily="34" charset="0"/>
              </a:rPr>
              <a:t>leto</a:t>
            </a:r>
            <a:r>
              <a:rPr lang="en-US" sz="1200" dirty="0" smtClean="0">
                <a:solidFill>
                  <a:prstClr val="black"/>
                </a:solidFill>
                <a:latin typeface="Bahnschrift SemiLight Condensed" panose="020B0502040204020203" pitchFamily="34" charset="0"/>
              </a:rPr>
              <a:t>)</a:t>
            </a:r>
            <a:endParaRPr lang="sl-SI" sz="1200" dirty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22040" y="4617307"/>
            <a:ext cx="2171288" cy="2769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prstClr val="black"/>
                </a:solidFill>
                <a:latin typeface="Bahnschrift SemiLight Condensed" panose="020B0502040204020203" pitchFamily="34" charset="0"/>
              </a:rPr>
              <a:t>Emisije</a:t>
            </a:r>
            <a:r>
              <a:rPr lang="en-US" sz="1200" dirty="0" smtClean="0">
                <a:solidFill>
                  <a:prstClr val="black"/>
                </a:solidFill>
                <a:latin typeface="Bahnschrift SemiLight Condensed" panose="020B0502040204020203" pitchFamily="34" charset="0"/>
              </a:rPr>
              <a:t> CO</a:t>
            </a:r>
            <a:r>
              <a:rPr lang="en-US" sz="1000" dirty="0" smtClean="0">
                <a:solidFill>
                  <a:prstClr val="black"/>
                </a:solidFill>
                <a:latin typeface="Bahnschrift SemiLight Condensed" panose="020B0502040204020203" pitchFamily="34" charset="0"/>
              </a:rPr>
              <a:t>2</a:t>
            </a:r>
            <a:r>
              <a:rPr lang="en-US" sz="1200" dirty="0" smtClean="0">
                <a:solidFill>
                  <a:prstClr val="black"/>
                </a:solidFill>
                <a:latin typeface="Bahnschrift SemiLight Condensed" panose="020B0502040204020203" pitchFamily="34" charset="0"/>
              </a:rPr>
              <a:t> </a:t>
            </a:r>
            <a:r>
              <a:rPr lang="en-US" sz="1200" dirty="0" err="1" smtClean="0">
                <a:solidFill>
                  <a:prstClr val="black"/>
                </a:solidFill>
                <a:latin typeface="Bahnschrift SemiLight Condensed" panose="020B0502040204020203" pitchFamily="34" charset="0"/>
              </a:rPr>
              <a:t>na</a:t>
            </a:r>
            <a:r>
              <a:rPr lang="en-US" sz="1200" dirty="0" smtClean="0">
                <a:solidFill>
                  <a:prstClr val="black"/>
                </a:solidFill>
                <a:latin typeface="Bahnschrift SemiLight Condensed" panose="020B0502040204020203" pitchFamily="34" charset="0"/>
              </a:rPr>
              <a:t> </a:t>
            </a:r>
            <a:r>
              <a:rPr lang="en-US" sz="1200" dirty="0" err="1" smtClean="0">
                <a:solidFill>
                  <a:prstClr val="black"/>
                </a:solidFill>
                <a:latin typeface="Bahnschrift SemiLight Condensed" panose="020B0502040204020203" pitchFamily="34" charset="0"/>
              </a:rPr>
              <a:t>prebivalca</a:t>
            </a:r>
            <a:r>
              <a:rPr lang="en-US" sz="1200" dirty="0" smtClean="0">
                <a:solidFill>
                  <a:prstClr val="black"/>
                </a:solidFill>
                <a:latin typeface="Bahnschrift SemiLight Condensed" panose="020B0502040204020203" pitchFamily="34" charset="0"/>
              </a:rPr>
              <a:t> (v t CO</a:t>
            </a:r>
            <a:r>
              <a:rPr lang="en-US" sz="1000" dirty="0" smtClean="0">
                <a:solidFill>
                  <a:prstClr val="black"/>
                </a:solidFill>
                <a:latin typeface="Bahnschrift SemiLight Condensed" panose="020B0502040204020203" pitchFamily="34" charset="0"/>
              </a:rPr>
              <a:t>2</a:t>
            </a:r>
            <a:r>
              <a:rPr lang="en-US" sz="1200" dirty="0" smtClean="0">
                <a:solidFill>
                  <a:prstClr val="black"/>
                </a:solidFill>
                <a:latin typeface="Bahnschrift SemiLight Condensed" panose="020B0502040204020203" pitchFamily="34" charset="0"/>
              </a:rPr>
              <a:t>e/</a:t>
            </a:r>
            <a:r>
              <a:rPr lang="en-US" sz="1200" dirty="0" err="1" smtClean="0">
                <a:solidFill>
                  <a:prstClr val="black"/>
                </a:solidFill>
                <a:latin typeface="Bahnschrift SemiLight Condensed" panose="020B0502040204020203" pitchFamily="34" charset="0"/>
              </a:rPr>
              <a:t>leto</a:t>
            </a:r>
            <a:r>
              <a:rPr lang="en-US" sz="1200" dirty="0" smtClean="0">
                <a:solidFill>
                  <a:prstClr val="black"/>
                </a:solidFill>
                <a:latin typeface="Bahnschrift SemiLight Condensed" panose="020B0502040204020203" pitchFamily="34" charset="0"/>
              </a:rPr>
              <a:t>)</a:t>
            </a:r>
            <a:endParaRPr lang="sl-SI" sz="1200" dirty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57296" y="110084"/>
            <a:ext cx="8527163" cy="6747916"/>
            <a:chOff x="157296" y="110084"/>
            <a:chExt cx="8527163" cy="674791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16244" y="2376616"/>
              <a:ext cx="2191026" cy="4481384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5216244" y="2455255"/>
              <a:ext cx="2610221" cy="27699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err="1" smtClean="0">
                  <a:solidFill>
                    <a:prstClr val="black"/>
                  </a:solidFill>
                  <a:latin typeface="Bahnschrift SemiLight Condensed" panose="020B0502040204020203" pitchFamily="34" charset="0"/>
                </a:rPr>
                <a:t>Sprememba</a:t>
              </a:r>
              <a:r>
                <a:rPr lang="en-US" sz="1200" dirty="0" smtClean="0">
                  <a:solidFill>
                    <a:prstClr val="black"/>
                  </a:solidFill>
                  <a:latin typeface="Bahnschrift SemiLight Condensed" panose="020B0502040204020203" pitchFamily="34" charset="0"/>
                </a:rPr>
                <a:t> </a:t>
              </a:r>
              <a:r>
                <a:rPr lang="en-US" sz="1200" dirty="0" err="1" smtClean="0">
                  <a:solidFill>
                    <a:prstClr val="black"/>
                  </a:solidFill>
                  <a:latin typeface="Bahnschrift SemiLight Condensed" panose="020B0502040204020203" pitchFamily="34" charset="0"/>
                </a:rPr>
                <a:t>vsebnosti</a:t>
              </a:r>
              <a:r>
                <a:rPr lang="en-US" sz="1200" dirty="0" smtClean="0">
                  <a:solidFill>
                    <a:prstClr val="black"/>
                  </a:solidFill>
                  <a:latin typeface="Bahnschrift SemiLight Condensed" panose="020B0502040204020203" pitchFamily="34" charset="0"/>
                </a:rPr>
                <a:t> </a:t>
              </a:r>
              <a:r>
                <a:rPr lang="en-US" sz="1200" dirty="0" err="1" smtClean="0">
                  <a:solidFill>
                    <a:prstClr val="black"/>
                  </a:solidFill>
                  <a:latin typeface="Bahnschrift SemiLight Condensed" panose="020B0502040204020203" pitchFamily="34" charset="0"/>
                </a:rPr>
                <a:t>toplote</a:t>
              </a:r>
              <a:r>
                <a:rPr lang="en-US" sz="1200" dirty="0" smtClean="0">
                  <a:solidFill>
                    <a:prstClr val="black"/>
                  </a:solidFill>
                  <a:latin typeface="Bahnschrift SemiLight Condensed" panose="020B0502040204020203" pitchFamily="34" charset="0"/>
                </a:rPr>
                <a:t> v </a:t>
              </a:r>
              <a:r>
                <a:rPr lang="en-US" sz="1200" dirty="0" err="1" smtClean="0">
                  <a:solidFill>
                    <a:prstClr val="black"/>
                  </a:solidFill>
                  <a:latin typeface="Bahnschrift SemiLight Condensed" panose="020B0502040204020203" pitchFamily="34" charset="0"/>
                </a:rPr>
                <a:t>oceanih</a:t>
              </a:r>
              <a:r>
                <a:rPr lang="en-US" sz="1200" dirty="0" smtClean="0">
                  <a:solidFill>
                    <a:prstClr val="black"/>
                  </a:solidFill>
                  <a:latin typeface="Bahnschrift SemiLight Condensed" panose="020B0502040204020203" pitchFamily="34" charset="0"/>
                </a:rPr>
                <a:t> (v 10</a:t>
              </a:r>
              <a:r>
                <a:rPr lang="en-US" sz="1200" baseline="30000" dirty="0" smtClean="0">
                  <a:solidFill>
                    <a:prstClr val="black"/>
                  </a:solidFill>
                  <a:latin typeface="Bahnschrift SemiLight Condensed" panose="020B0502040204020203" pitchFamily="34" charset="0"/>
                </a:rPr>
                <a:t>22</a:t>
              </a:r>
              <a:r>
                <a:rPr lang="en-US" sz="1200" dirty="0" smtClean="0">
                  <a:solidFill>
                    <a:prstClr val="black"/>
                  </a:solidFill>
                  <a:latin typeface="Bahnschrift SemiLight Condensed" panose="020B0502040204020203" pitchFamily="34" charset="0"/>
                </a:rPr>
                <a:t> J)</a:t>
              </a:r>
              <a:endParaRPr lang="sl-SI" sz="1200" dirty="0">
                <a:solidFill>
                  <a:prstClr val="black"/>
                </a:solidFill>
                <a:latin typeface="Bahnschrift SemiLight Condensed" panose="020B0502040204020203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863328" y="4617306"/>
              <a:ext cx="3821131" cy="27699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err="1" smtClean="0">
                  <a:solidFill>
                    <a:prstClr val="black"/>
                  </a:solidFill>
                  <a:latin typeface="Bahnschrift SemiLight Condensed" panose="020B0502040204020203" pitchFamily="34" charset="0"/>
                </a:rPr>
                <a:t>Število</a:t>
              </a:r>
              <a:r>
                <a:rPr lang="en-US" sz="1200" dirty="0" smtClean="0">
                  <a:solidFill>
                    <a:prstClr val="black"/>
                  </a:solidFill>
                  <a:latin typeface="Bahnschrift SemiLight Condensed" panose="020B0502040204020203" pitchFamily="34" charset="0"/>
                </a:rPr>
                <a:t> </a:t>
              </a:r>
              <a:r>
                <a:rPr lang="en-US" sz="1200" dirty="0" err="1" smtClean="0">
                  <a:solidFill>
                    <a:prstClr val="black"/>
                  </a:solidFill>
                  <a:latin typeface="Bahnschrift SemiLight Condensed" panose="020B0502040204020203" pitchFamily="34" charset="0"/>
                </a:rPr>
                <a:t>ekstremnih</a:t>
              </a:r>
              <a:r>
                <a:rPr lang="en-US" sz="1200" dirty="0" smtClean="0">
                  <a:solidFill>
                    <a:prstClr val="black"/>
                  </a:solidFill>
                  <a:latin typeface="Bahnschrift SemiLight Condensed" panose="020B0502040204020203" pitchFamily="34" charset="0"/>
                </a:rPr>
                <a:t> </a:t>
              </a:r>
              <a:r>
                <a:rPr lang="en-US" sz="1200" dirty="0" err="1" smtClean="0">
                  <a:solidFill>
                    <a:prstClr val="black"/>
                  </a:solidFill>
                  <a:latin typeface="Bahnschrift SemiLight Condensed" panose="020B0502040204020203" pitchFamily="34" charset="0"/>
                </a:rPr>
                <a:t>vremenskih</a:t>
              </a:r>
              <a:r>
                <a:rPr lang="en-US" sz="1200" dirty="0" smtClean="0">
                  <a:solidFill>
                    <a:prstClr val="black"/>
                  </a:solidFill>
                  <a:latin typeface="Bahnschrift SemiLight Condensed" panose="020B0502040204020203" pitchFamily="34" charset="0"/>
                </a:rPr>
                <a:t>/</a:t>
              </a:r>
              <a:r>
                <a:rPr lang="en-US" sz="1200" dirty="0" err="1" smtClean="0">
                  <a:solidFill>
                    <a:prstClr val="black"/>
                  </a:solidFill>
                  <a:latin typeface="Bahnschrift SemiLight Condensed" panose="020B0502040204020203" pitchFamily="34" charset="0"/>
                </a:rPr>
                <a:t>podnebnih</a:t>
              </a:r>
              <a:r>
                <a:rPr lang="en-US" sz="1200" dirty="0" smtClean="0">
                  <a:solidFill>
                    <a:prstClr val="black"/>
                  </a:solidFill>
                  <a:latin typeface="Bahnschrift SemiLight Condensed" panose="020B0502040204020203" pitchFamily="34" charset="0"/>
                </a:rPr>
                <a:t>/</a:t>
              </a:r>
              <a:r>
                <a:rPr lang="en-US" sz="1200" dirty="0" err="1" smtClean="0">
                  <a:solidFill>
                    <a:prstClr val="black"/>
                  </a:solidFill>
                  <a:latin typeface="Bahnschrift SemiLight Condensed" panose="020B0502040204020203" pitchFamily="34" charset="0"/>
                </a:rPr>
                <a:t>hidroloških</a:t>
              </a:r>
              <a:r>
                <a:rPr lang="en-US" sz="1200" dirty="0" smtClean="0">
                  <a:solidFill>
                    <a:prstClr val="black"/>
                  </a:solidFill>
                  <a:latin typeface="Bahnschrift SemiLight Condensed" panose="020B0502040204020203" pitchFamily="34" charset="0"/>
                </a:rPr>
                <a:t> </a:t>
              </a:r>
              <a:r>
                <a:rPr lang="en-US" sz="1200" dirty="0" err="1" smtClean="0">
                  <a:solidFill>
                    <a:prstClr val="black"/>
                  </a:solidFill>
                  <a:latin typeface="Bahnschrift SemiLight Condensed" panose="020B0502040204020203" pitchFamily="34" charset="0"/>
                </a:rPr>
                <a:t>dogodkov</a:t>
              </a:r>
              <a:r>
                <a:rPr lang="en-US" sz="1200" dirty="0" smtClean="0">
                  <a:solidFill>
                    <a:prstClr val="black"/>
                  </a:solidFill>
                  <a:latin typeface="Bahnschrift SemiLight Condensed" panose="020B0502040204020203" pitchFamily="34" charset="0"/>
                </a:rPr>
                <a:t> (#/</a:t>
              </a:r>
              <a:r>
                <a:rPr lang="en-US" sz="1200" dirty="0" err="1" smtClean="0">
                  <a:solidFill>
                    <a:prstClr val="black"/>
                  </a:solidFill>
                  <a:latin typeface="Bahnschrift SemiLight Condensed" panose="020B0502040204020203" pitchFamily="34" charset="0"/>
                </a:rPr>
                <a:t>leto</a:t>
              </a:r>
              <a:r>
                <a:rPr lang="en-US" sz="1200" dirty="0" smtClean="0">
                  <a:solidFill>
                    <a:prstClr val="black"/>
                  </a:solidFill>
                  <a:latin typeface="Bahnschrift SemiLight Condensed" panose="020B0502040204020203" pitchFamily="34" charset="0"/>
                </a:rPr>
                <a:t>)</a:t>
              </a:r>
              <a:endParaRPr lang="sl-SI" sz="1200" dirty="0">
                <a:solidFill>
                  <a:prstClr val="black"/>
                </a:solidFill>
                <a:latin typeface="Bahnschrift SemiLight Condensed" panose="020B0502040204020203" pitchFamily="34" charset="0"/>
              </a:endParaRP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157296" y="110084"/>
              <a:ext cx="4599943" cy="6747916"/>
              <a:chOff x="541691" y="74140"/>
              <a:chExt cx="4599943" cy="6747916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1691" y="74140"/>
                <a:ext cx="2275603" cy="2266534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4"/>
              <a:srcRect r="49845"/>
              <a:stretch/>
            </p:blipFill>
            <p:spPr>
              <a:xfrm>
                <a:off x="2817294" y="140305"/>
                <a:ext cx="2242260" cy="2200367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1691" y="2340673"/>
                <a:ext cx="2274912" cy="4322738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91901" y="2340672"/>
                <a:ext cx="2249733" cy="4481384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69957" y="6634688"/>
                <a:ext cx="2084295" cy="162654"/>
              </a:xfrm>
              <a:prstGeom prst="rect">
                <a:avLst/>
              </a:prstGeom>
            </p:spPr>
          </p:pic>
        </p:grpSp>
        <p:sp>
          <p:nvSpPr>
            <p:cNvPr id="27" name="TextBox 26"/>
            <p:cNvSpPr txBox="1"/>
            <p:nvPr/>
          </p:nvSpPr>
          <p:spPr>
            <a:xfrm>
              <a:off x="447626" y="283340"/>
              <a:ext cx="1903193" cy="27699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err="1" smtClean="0">
                  <a:solidFill>
                    <a:prstClr val="black"/>
                  </a:solidFill>
                  <a:latin typeface="Bahnschrift SemiLight Condensed" panose="020B0502040204020203" pitchFamily="34" charset="0"/>
                </a:rPr>
                <a:t>Človeška</a:t>
              </a:r>
              <a:r>
                <a:rPr lang="en-US" sz="1200" dirty="0" smtClean="0">
                  <a:solidFill>
                    <a:prstClr val="black"/>
                  </a:solidFill>
                  <a:latin typeface="Bahnschrift SemiLight Condensed" panose="020B0502040204020203" pitchFamily="34" charset="0"/>
                </a:rPr>
                <a:t> </a:t>
              </a:r>
              <a:r>
                <a:rPr lang="en-US" sz="1200" dirty="0" err="1" smtClean="0">
                  <a:solidFill>
                    <a:prstClr val="black"/>
                  </a:solidFill>
                  <a:latin typeface="Bahnschrift SemiLight Condensed" panose="020B0502040204020203" pitchFamily="34" charset="0"/>
                </a:rPr>
                <a:t>populacija</a:t>
              </a:r>
              <a:r>
                <a:rPr lang="en-US" sz="1200" dirty="0" smtClean="0">
                  <a:solidFill>
                    <a:prstClr val="black"/>
                  </a:solidFill>
                  <a:latin typeface="Bahnschrift SemiLight Condensed" panose="020B0502040204020203" pitchFamily="34" charset="0"/>
                </a:rPr>
                <a:t> (v </a:t>
              </a:r>
              <a:r>
                <a:rPr lang="en-US" sz="1200" dirty="0" err="1" smtClean="0">
                  <a:solidFill>
                    <a:prstClr val="black"/>
                  </a:solidFill>
                  <a:latin typeface="Bahnschrift SemiLight Condensed" panose="020B0502040204020203" pitchFamily="34" charset="0"/>
                </a:rPr>
                <a:t>milijardah</a:t>
              </a:r>
              <a:r>
                <a:rPr lang="en-US" sz="1200" dirty="0" smtClean="0">
                  <a:solidFill>
                    <a:prstClr val="black"/>
                  </a:solidFill>
                  <a:latin typeface="Bahnschrift SemiLight Condensed" panose="020B0502040204020203" pitchFamily="34" charset="0"/>
                </a:rPr>
                <a:t>)</a:t>
              </a:r>
              <a:endParaRPr lang="sl-SI" sz="1200" dirty="0">
                <a:solidFill>
                  <a:prstClr val="black"/>
                </a:solidFill>
                <a:latin typeface="Bahnschrift SemiLight Condensed" panose="020B0502040204020203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657325" y="283339"/>
              <a:ext cx="2072882" cy="27699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err="1" smtClean="0">
                  <a:solidFill>
                    <a:prstClr val="black"/>
                  </a:solidFill>
                  <a:latin typeface="Bahnschrift SemiLight Condensed" panose="020B0502040204020203" pitchFamily="34" charset="0"/>
                </a:rPr>
                <a:t>Število</a:t>
              </a:r>
              <a:r>
                <a:rPr lang="en-US" sz="1200" dirty="0" smtClean="0">
                  <a:solidFill>
                    <a:prstClr val="black"/>
                  </a:solidFill>
                  <a:latin typeface="Bahnschrift SemiLight Condensed" panose="020B0502040204020203" pitchFamily="34" charset="0"/>
                </a:rPr>
                <a:t> </a:t>
              </a:r>
              <a:r>
                <a:rPr lang="en-US" sz="1200" dirty="0" err="1" smtClean="0">
                  <a:solidFill>
                    <a:prstClr val="black"/>
                  </a:solidFill>
                  <a:latin typeface="Bahnschrift SemiLight Condensed" panose="020B0502040204020203" pitchFamily="34" charset="0"/>
                </a:rPr>
                <a:t>prežvekovalcev</a:t>
              </a:r>
              <a:r>
                <a:rPr lang="en-US" sz="1200" dirty="0" smtClean="0">
                  <a:solidFill>
                    <a:prstClr val="black"/>
                  </a:solidFill>
                  <a:latin typeface="Bahnschrift SemiLight Condensed" panose="020B0502040204020203" pitchFamily="34" charset="0"/>
                </a:rPr>
                <a:t> (v </a:t>
              </a:r>
              <a:r>
                <a:rPr lang="en-US" sz="1200" dirty="0" err="1" smtClean="0">
                  <a:solidFill>
                    <a:prstClr val="black"/>
                  </a:solidFill>
                  <a:latin typeface="Bahnschrift SemiLight Condensed" panose="020B0502040204020203" pitchFamily="34" charset="0"/>
                </a:rPr>
                <a:t>milijardah</a:t>
              </a:r>
              <a:r>
                <a:rPr lang="en-US" sz="1200" dirty="0" smtClean="0">
                  <a:solidFill>
                    <a:prstClr val="black"/>
                  </a:solidFill>
                  <a:latin typeface="Bahnschrift SemiLight Condensed" panose="020B0502040204020203" pitchFamily="34" charset="0"/>
                </a:rPr>
                <a:t>)</a:t>
              </a:r>
              <a:endParaRPr lang="sl-SI" sz="1200" dirty="0">
                <a:solidFill>
                  <a:prstClr val="black"/>
                </a:solidFill>
                <a:latin typeface="Bahnschrift SemiLight Condensed" panose="020B0502040204020203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47626" y="2455254"/>
              <a:ext cx="1903193" cy="27699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err="1" smtClean="0">
                  <a:solidFill>
                    <a:prstClr val="black"/>
                  </a:solidFill>
                  <a:latin typeface="Bahnschrift SemiLight Condensed" panose="020B0502040204020203" pitchFamily="34" charset="0"/>
                </a:rPr>
                <a:t>Svetovni</a:t>
              </a:r>
              <a:r>
                <a:rPr lang="en-US" sz="1200" dirty="0" smtClean="0">
                  <a:solidFill>
                    <a:prstClr val="black"/>
                  </a:solidFill>
                  <a:latin typeface="Bahnschrift SemiLight Condensed" panose="020B0502040204020203" pitchFamily="34" charset="0"/>
                </a:rPr>
                <a:t> BDP (v </a:t>
              </a:r>
              <a:r>
                <a:rPr lang="en-US" sz="1200" dirty="0" err="1" smtClean="0">
                  <a:solidFill>
                    <a:prstClr val="black"/>
                  </a:solidFill>
                  <a:latin typeface="Bahnschrift SemiLight Condensed" panose="020B0502040204020203" pitchFamily="34" charset="0"/>
                </a:rPr>
                <a:t>bilijonih</a:t>
              </a:r>
              <a:r>
                <a:rPr lang="en-US" sz="1200" dirty="0" smtClean="0">
                  <a:solidFill>
                    <a:prstClr val="black"/>
                  </a:solidFill>
                  <a:latin typeface="Bahnschrift SemiLight Condensed" panose="020B0502040204020203" pitchFamily="34" charset="0"/>
                </a:rPr>
                <a:t> USD/</a:t>
              </a:r>
              <a:r>
                <a:rPr lang="en-US" sz="1200" dirty="0" err="1" smtClean="0">
                  <a:solidFill>
                    <a:prstClr val="black"/>
                  </a:solidFill>
                  <a:latin typeface="Bahnschrift SemiLight Condensed" panose="020B0502040204020203" pitchFamily="34" charset="0"/>
                </a:rPr>
                <a:t>leto</a:t>
              </a:r>
              <a:r>
                <a:rPr lang="en-US" sz="1200" dirty="0" smtClean="0">
                  <a:solidFill>
                    <a:prstClr val="black"/>
                  </a:solidFill>
                  <a:latin typeface="Bahnschrift SemiLight Condensed" panose="020B0502040204020203" pitchFamily="34" charset="0"/>
                </a:rPr>
                <a:t>)</a:t>
              </a:r>
              <a:endParaRPr lang="sl-SI" sz="1200" dirty="0">
                <a:solidFill>
                  <a:prstClr val="black"/>
                </a:solidFill>
                <a:latin typeface="Bahnschrift SemiLight Condensed" panose="020B0502040204020203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735062" y="2451019"/>
              <a:ext cx="1903193" cy="27699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err="1" smtClean="0">
                  <a:solidFill>
                    <a:prstClr val="black"/>
                  </a:solidFill>
                  <a:latin typeface="Bahnschrift SemiLight Condensed" panose="020B0502040204020203" pitchFamily="34" charset="0"/>
                </a:rPr>
                <a:t>Poraba</a:t>
              </a:r>
              <a:r>
                <a:rPr lang="en-US" sz="1200" dirty="0" smtClean="0">
                  <a:solidFill>
                    <a:prstClr val="black"/>
                  </a:solidFill>
                  <a:latin typeface="Bahnschrift SemiLight Condensed" panose="020B0502040204020203" pitchFamily="34" charset="0"/>
                </a:rPr>
                <a:t> </a:t>
              </a:r>
              <a:r>
                <a:rPr lang="en-US" sz="1200" dirty="0" err="1" smtClean="0">
                  <a:solidFill>
                    <a:prstClr val="black"/>
                  </a:solidFill>
                  <a:latin typeface="Bahnschrift SemiLight Condensed" panose="020B0502040204020203" pitchFamily="34" charset="0"/>
                </a:rPr>
                <a:t>energije</a:t>
              </a:r>
              <a:r>
                <a:rPr lang="en-US" sz="1200" dirty="0" smtClean="0">
                  <a:solidFill>
                    <a:prstClr val="black"/>
                  </a:solidFill>
                  <a:latin typeface="Bahnschrift SemiLight Condensed" panose="020B0502040204020203" pitchFamily="34" charset="0"/>
                </a:rPr>
                <a:t> (v Gt </a:t>
              </a:r>
              <a:r>
                <a:rPr lang="en-US" sz="1200" dirty="0" err="1" smtClean="0">
                  <a:solidFill>
                    <a:prstClr val="black"/>
                  </a:solidFill>
                  <a:latin typeface="Bahnschrift SemiLight Condensed" panose="020B0502040204020203" pitchFamily="34" charset="0"/>
                </a:rPr>
                <a:t>oe</a:t>
              </a:r>
              <a:r>
                <a:rPr lang="en-US" sz="1200" dirty="0" smtClean="0">
                  <a:solidFill>
                    <a:prstClr val="black"/>
                  </a:solidFill>
                  <a:latin typeface="Bahnschrift SemiLight Condensed" panose="020B0502040204020203" pitchFamily="34" charset="0"/>
                </a:rPr>
                <a:t>/</a:t>
              </a:r>
              <a:r>
                <a:rPr lang="en-US" sz="1200" dirty="0" err="1" smtClean="0">
                  <a:solidFill>
                    <a:prstClr val="black"/>
                  </a:solidFill>
                  <a:latin typeface="Bahnschrift SemiLight Condensed" panose="020B0502040204020203" pitchFamily="34" charset="0"/>
                </a:rPr>
                <a:t>leto</a:t>
              </a:r>
              <a:r>
                <a:rPr lang="en-US" sz="1200" dirty="0" smtClean="0">
                  <a:solidFill>
                    <a:prstClr val="black"/>
                  </a:solidFill>
                  <a:latin typeface="Bahnschrift SemiLight Condensed" panose="020B0502040204020203" pitchFamily="34" charset="0"/>
                </a:rPr>
                <a:t>)</a:t>
              </a:r>
              <a:endParaRPr lang="sl-SI" sz="1200" dirty="0">
                <a:solidFill>
                  <a:prstClr val="black"/>
                </a:solidFill>
                <a:latin typeface="Bahnschrift SemiLight Condensed" panose="020B0502040204020203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27145" y="4617308"/>
              <a:ext cx="2344154" cy="27699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err="1" smtClean="0">
                  <a:solidFill>
                    <a:prstClr val="black"/>
                  </a:solidFill>
                  <a:latin typeface="Bahnschrift SemiLight Condensed" panose="020B0502040204020203" pitchFamily="34" charset="0"/>
                </a:rPr>
                <a:t>Letalski</a:t>
              </a:r>
              <a:r>
                <a:rPr lang="en-US" sz="1200" dirty="0" smtClean="0">
                  <a:solidFill>
                    <a:prstClr val="black"/>
                  </a:solidFill>
                  <a:latin typeface="Bahnschrift SemiLight Condensed" panose="020B0502040204020203" pitchFamily="34" charset="0"/>
                </a:rPr>
                <a:t> transport (v </a:t>
              </a:r>
              <a:r>
                <a:rPr lang="en-US" sz="1200" dirty="0" err="1" smtClean="0">
                  <a:solidFill>
                    <a:prstClr val="black"/>
                  </a:solidFill>
                  <a:latin typeface="Bahnschrift SemiLight Condensed" panose="020B0502040204020203" pitchFamily="34" charset="0"/>
                </a:rPr>
                <a:t>bilijonih</a:t>
              </a:r>
              <a:r>
                <a:rPr lang="en-US" sz="1200" dirty="0" smtClean="0">
                  <a:solidFill>
                    <a:prstClr val="black"/>
                  </a:solidFill>
                  <a:latin typeface="Bahnschrift SemiLight Condensed" panose="020B0502040204020203" pitchFamily="34" charset="0"/>
                </a:rPr>
                <a:t> </a:t>
              </a:r>
              <a:r>
                <a:rPr lang="en-US" sz="1200" dirty="0" err="1" smtClean="0">
                  <a:solidFill>
                    <a:prstClr val="black"/>
                  </a:solidFill>
                  <a:latin typeface="Bahnschrift SemiLight Condensed" panose="020B0502040204020203" pitchFamily="34" charset="0"/>
                </a:rPr>
                <a:t>potnikov</a:t>
              </a:r>
              <a:r>
                <a:rPr lang="en-US" sz="1200" dirty="0" smtClean="0">
                  <a:solidFill>
                    <a:prstClr val="black"/>
                  </a:solidFill>
                  <a:latin typeface="Bahnschrift SemiLight Condensed" panose="020B0502040204020203" pitchFamily="34" charset="0"/>
                </a:rPr>
                <a:t>/</a:t>
              </a:r>
              <a:r>
                <a:rPr lang="en-US" sz="1200" dirty="0" err="1" smtClean="0">
                  <a:solidFill>
                    <a:prstClr val="black"/>
                  </a:solidFill>
                  <a:latin typeface="Bahnschrift SemiLight Condensed" panose="020B0502040204020203" pitchFamily="34" charset="0"/>
                </a:rPr>
                <a:t>leto</a:t>
              </a:r>
              <a:r>
                <a:rPr lang="en-US" sz="1200" dirty="0" smtClean="0">
                  <a:solidFill>
                    <a:prstClr val="black"/>
                  </a:solidFill>
                  <a:latin typeface="Bahnschrift SemiLight Condensed" panose="020B0502040204020203" pitchFamily="34" charset="0"/>
                </a:rPr>
                <a:t>)</a:t>
              </a:r>
              <a:endParaRPr lang="sl-SI" sz="1200" dirty="0">
                <a:solidFill>
                  <a:prstClr val="black"/>
                </a:solidFill>
                <a:latin typeface="Bahnschrift SemiLight Condensed" panose="020B0502040204020203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641299" y="4617307"/>
              <a:ext cx="2171288" cy="27699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err="1" smtClean="0">
                  <a:solidFill>
                    <a:prstClr val="black"/>
                  </a:solidFill>
                  <a:latin typeface="Bahnschrift SemiLight Condensed" panose="020B0502040204020203" pitchFamily="34" charset="0"/>
                </a:rPr>
                <a:t>Emisije</a:t>
              </a:r>
              <a:r>
                <a:rPr lang="en-US" sz="1200" dirty="0" smtClean="0">
                  <a:solidFill>
                    <a:prstClr val="black"/>
                  </a:solidFill>
                  <a:latin typeface="Bahnschrift SemiLight Condensed" panose="020B0502040204020203" pitchFamily="34" charset="0"/>
                </a:rPr>
                <a:t> CO</a:t>
              </a:r>
              <a:r>
                <a:rPr lang="en-US" sz="1000" dirty="0" smtClean="0">
                  <a:solidFill>
                    <a:prstClr val="black"/>
                  </a:solidFill>
                  <a:latin typeface="Bahnschrift SemiLight Condensed" panose="020B0502040204020203" pitchFamily="34" charset="0"/>
                </a:rPr>
                <a:t>2</a:t>
              </a:r>
              <a:r>
                <a:rPr lang="en-US" sz="1200" dirty="0" smtClean="0">
                  <a:solidFill>
                    <a:prstClr val="black"/>
                  </a:solidFill>
                  <a:latin typeface="Bahnschrift SemiLight Condensed" panose="020B0502040204020203" pitchFamily="34" charset="0"/>
                </a:rPr>
                <a:t> </a:t>
              </a:r>
              <a:r>
                <a:rPr lang="en-US" sz="1200" dirty="0" err="1" smtClean="0">
                  <a:solidFill>
                    <a:prstClr val="black"/>
                  </a:solidFill>
                  <a:latin typeface="Bahnschrift SemiLight Condensed" panose="020B0502040204020203" pitchFamily="34" charset="0"/>
                </a:rPr>
                <a:t>na</a:t>
              </a:r>
              <a:r>
                <a:rPr lang="en-US" sz="1200" dirty="0" smtClean="0">
                  <a:solidFill>
                    <a:prstClr val="black"/>
                  </a:solidFill>
                  <a:latin typeface="Bahnschrift SemiLight Condensed" panose="020B0502040204020203" pitchFamily="34" charset="0"/>
                </a:rPr>
                <a:t> </a:t>
              </a:r>
              <a:r>
                <a:rPr lang="en-US" sz="1200" dirty="0" err="1" smtClean="0">
                  <a:solidFill>
                    <a:prstClr val="black"/>
                  </a:solidFill>
                  <a:latin typeface="Bahnschrift SemiLight Condensed" panose="020B0502040204020203" pitchFamily="34" charset="0"/>
                </a:rPr>
                <a:t>prebivalca</a:t>
              </a:r>
              <a:r>
                <a:rPr lang="en-US" sz="1200" dirty="0" smtClean="0">
                  <a:solidFill>
                    <a:prstClr val="black"/>
                  </a:solidFill>
                  <a:latin typeface="Bahnschrift SemiLight Condensed" panose="020B0502040204020203" pitchFamily="34" charset="0"/>
                </a:rPr>
                <a:t> (v t CO</a:t>
              </a:r>
              <a:r>
                <a:rPr lang="en-US" sz="1000" dirty="0" smtClean="0">
                  <a:solidFill>
                    <a:prstClr val="black"/>
                  </a:solidFill>
                  <a:latin typeface="Bahnschrift SemiLight Condensed" panose="020B0502040204020203" pitchFamily="34" charset="0"/>
                </a:rPr>
                <a:t>2</a:t>
              </a:r>
              <a:r>
                <a:rPr lang="en-US" sz="1200" dirty="0" smtClean="0">
                  <a:solidFill>
                    <a:prstClr val="black"/>
                  </a:solidFill>
                  <a:latin typeface="Bahnschrift SemiLight Condensed" panose="020B0502040204020203" pitchFamily="34" charset="0"/>
                </a:rPr>
                <a:t>e/</a:t>
              </a:r>
              <a:r>
                <a:rPr lang="en-US" sz="1200" dirty="0" err="1" smtClean="0">
                  <a:solidFill>
                    <a:prstClr val="black"/>
                  </a:solidFill>
                  <a:latin typeface="Bahnschrift SemiLight Condensed" panose="020B0502040204020203" pitchFamily="34" charset="0"/>
                </a:rPr>
                <a:t>leto</a:t>
              </a:r>
              <a:r>
                <a:rPr lang="en-US" sz="1200" dirty="0" smtClean="0">
                  <a:solidFill>
                    <a:prstClr val="black"/>
                  </a:solidFill>
                  <a:latin typeface="Bahnschrift SemiLight Condensed" panose="020B0502040204020203" pitchFamily="34" charset="0"/>
                </a:rPr>
                <a:t>)</a:t>
              </a:r>
              <a:endParaRPr lang="sl-SI" sz="1200" dirty="0">
                <a:solidFill>
                  <a:prstClr val="black"/>
                </a:solidFill>
                <a:latin typeface="Bahnschrift SemiLight Condensed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33508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92658"/>
            <a:ext cx="3635459" cy="19102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496" y="2853054"/>
            <a:ext cx="3629025" cy="24113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079404" y="1331649"/>
            <a:ext cx="4625340" cy="277704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60960" indent="-342900">
              <a:spcBef>
                <a:spcPts val="9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spc="-10" dirty="0">
                <a:solidFill>
                  <a:prstClr val="black"/>
                </a:solidFill>
                <a:latin typeface="Bahnschrift SemiLight Condensed" panose="020B0502040204020203" pitchFamily="34" charset="0"/>
                <a:cs typeface="Calibri"/>
              </a:rPr>
              <a:t>Zaradi </a:t>
            </a:r>
            <a:r>
              <a:rPr sz="2800" spc="-5" dirty="0">
                <a:solidFill>
                  <a:prstClr val="black"/>
                </a:solidFill>
                <a:latin typeface="Bahnschrift SemiLight Condensed" panose="020B0502040204020203" pitchFamily="34" charset="0"/>
                <a:cs typeface="Calibri"/>
              </a:rPr>
              <a:t>vremensko </a:t>
            </a:r>
            <a:r>
              <a:rPr sz="2800" spc="-10" dirty="0">
                <a:solidFill>
                  <a:prstClr val="black"/>
                </a:solidFill>
                <a:latin typeface="Bahnschrift SemiLight Condensed" panose="020B0502040204020203" pitchFamily="34" charset="0"/>
                <a:cs typeface="Calibri"/>
              </a:rPr>
              <a:t>pogojenih  naravnih nesreč </a:t>
            </a:r>
            <a:r>
              <a:rPr sz="2800" spc="-5" dirty="0">
                <a:solidFill>
                  <a:prstClr val="black"/>
                </a:solidFill>
                <a:latin typeface="Bahnschrift SemiLight Condensed" panose="020B0502040204020203" pitchFamily="34" charset="0"/>
                <a:cs typeface="Calibri"/>
              </a:rPr>
              <a:t>po letu 2008 </a:t>
            </a:r>
            <a:r>
              <a:rPr sz="2800" spc="-5" dirty="0">
                <a:solidFill>
                  <a:srgbClr val="FF0000"/>
                </a:solidFill>
                <a:latin typeface="Bahnschrift SemiLight Condensed" panose="020B0502040204020203" pitchFamily="34" charset="0"/>
                <a:cs typeface="Calibri"/>
              </a:rPr>
              <a:t> </a:t>
            </a:r>
            <a:r>
              <a:rPr sz="2800" spc="-5" dirty="0">
                <a:solidFill>
                  <a:schemeClr val="accent6">
                    <a:lumMod val="75000"/>
                  </a:schemeClr>
                </a:solidFill>
                <a:latin typeface="Bahnschrift SemiLight Condensed" panose="020B0502040204020203" pitchFamily="34" charset="0"/>
                <a:cs typeface="Calibri"/>
              </a:rPr>
              <a:t>vsako leto </a:t>
            </a:r>
            <a:r>
              <a:rPr sz="2800" spc="-10" dirty="0">
                <a:solidFill>
                  <a:prstClr val="black"/>
                </a:solidFill>
                <a:latin typeface="Bahnschrift SemiLight Condensed" panose="020B0502040204020203" pitchFamily="34" charset="0"/>
                <a:cs typeface="Calibri"/>
              </a:rPr>
              <a:t>zapusti svoje  domove okrog </a:t>
            </a:r>
            <a:r>
              <a:rPr sz="2800" spc="-5" dirty="0">
                <a:solidFill>
                  <a:schemeClr val="accent6">
                    <a:lumMod val="75000"/>
                  </a:schemeClr>
                </a:solidFill>
                <a:latin typeface="Bahnschrift SemiLight Condensed" panose="020B0502040204020203" pitchFamily="34" charset="0"/>
                <a:cs typeface="Calibri"/>
              </a:rPr>
              <a:t>22 </a:t>
            </a:r>
            <a:r>
              <a:rPr sz="2800" spc="-10" dirty="0">
                <a:solidFill>
                  <a:schemeClr val="accent6">
                    <a:lumMod val="75000"/>
                  </a:schemeClr>
                </a:solidFill>
                <a:latin typeface="Bahnschrift SemiLight Condensed" panose="020B0502040204020203" pitchFamily="34" charset="0"/>
                <a:cs typeface="Calibri"/>
              </a:rPr>
              <a:t>milijonov  </a:t>
            </a:r>
            <a:r>
              <a:rPr sz="2800" spc="-5" dirty="0">
                <a:solidFill>
                  <a:schemeClr val="accent6">
                    <a:lumMod val="75000"/>
                  </a:schemeClr>
                </a:solidFill>
                <a:latin typeface="Bahnschrift SemiLight Condensed" panose="020B0502040204020203" pitchFamily="34" charset="0"/>
                <a:cs typeface="Calibri"/>
              </a:rPr>
              <a:t>ljudi</a:t>
            </a:r>
            <a:endParaRPr sz="2800" dirty="0">
              <a:solidFill>
                <a:schemeClr val="accent6">
                  <a:lumMod val="75000"/>
                </a:schemeClr>
              </a:solidFill>
              <a:latin typeface="Bahnschrift SemiLight Condensed" panose="020B0502040204020203" pitchFamily="34" charset="0"/>
              <a:cs typeface="Calibri"/>
            </a:endParaRPr>
          </a:p>
          <a:p>
            <a:pPr marL="355600" indent="-342900">
              <a:spcBef>
                <a:spcPts val="6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spc="-10" dirty="0">
                <a:solidFill>
                  <a:prstClr val="black"/>
                </a:solidFill>
                <a:latin typeface="Bahnschrift SemiLight Condensed" panose="020B0502040204020203" pitchFamily="34" charset="0"/>
                <a:cs typeface="Calibri"/>
              </a:rPr>
              <a:t>Vsako </a:t>
            </a:r>
            <a:r>
              <a:rPr sz="2800" spc="-10" dirty="0">
                <a:solidFill>
                  <a:schemeClr val="accent6">
                    <a:lumMod val="75000"/>
                  </a:schemeClr>
                </a:solidFill>
                <a:latin typeface="Bahnschrift SemiLight Condensed" panose="020B0502040204020203" pitchFamily="34" charset="0"/>
                <a:cs typeface="Calibri"/>
              </a:rPr>
              <a:t>sekundo </a:t>
            </a:r>
            <a:r>
              <a:rPr sz="2800" spc="-5" dirty="0">
                <a:solidFill>
                  <a:schemeClr val="accent6">
                    <a:lumMod val="75000"/>
                  </a:schemeClr>
                </a:solidFill>
                <a:latin typeface="Bahnschrift SemiLight Condensed" panose="020B0502040204020203" pitchFamily="34" charset="0"/>
                <a:cs typeface="Calibri"/>
              </a:rPr>
              <a:t>1 </a:t>
            </a:r>
            <a:r>
              <a:rPr sz="2800" spc="-10" dirty="0">
                <a:solidFill>
                  <a:schemeClr val="accent6">
                    <a:lumMod val="75000"/>
                  </a:schemeClr>
                </a:solidFill>
                <a:latin typeface="Bahnschrift SemiLight Condensed" panose="020B0502040204020203" pitchFamily="34" charset="0"/>
                <a:cs typeface="Calibri"/>
              </a:rPr>
              <a:t>nov</a:t>
            </a:r>
            <a:r>
              <a:rPr sz="2800" spc="65" dirty="0">
                <a:solidFill>
                  <a:schemeClr val="accent6">
                    <a:lumMod val="75000"/>
                  </a:schemeClr>
                </a:solidFill>
                <a:latin typeface="Bahnschrift SemiLight Condensed" panose="020B0502040204020203" pitchFamily="34" charset="0"/>
                <a:cs typeface="Calibri"/>
              </a:rPr>
              <a:t> </a:t>
            </a:r>
            <a:r>
              <a:rPr sz="2800" spc="-5" dirty="0">
                <a:solidFill>
                  <a:schemeClr val="accent6">
                    <a:lumMod val="75000"/>
                  </a:schemeClr>
                </a:solidFill>
                <a:latin typeface="Bahnschrift SemiLight Condensed" panose="020B0502040204020203" pitchFamily="34" charset="0"/>
                <a:cs typeface="Calibri"/>
              </a:rPr>
              <a:t>migrant</a:t>
            </a:r>
            <a:endParaRPr sz="2800" dirty="0">
              <a:solidFill>
                <a:schemeClr val="accent6">
                  <a:lumMod val="75000"/>
                </a:schemeClr>
              </a:solidFill>
              <a:latin typeface="Bahnschrift SemiLight Condensed" panose="020B0502040204020203" pitchFamily="34" charset="0"/>
              <a:cs typeface="Calibri"/>
            </a:endParaRPr>
          </a:p>
          <a:p>
            <a:pPr marL="355600" indent="-342900">
              <a:spcBef>
                <a:spcPts val="6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solidFill>
                  <a:prstClr val="black"/>
                </a:solidFill>
                <a:latin typeface="Bahnschrift SemiLight Condensed" panose="020B0502040204020203" pitchFamily="34" charset="0"/>
                <a:cs typeface="Calibri"/>
              </a:rPr>
              <a:t>Na </a:t>
            </a:r>
            <a:r>
              <a:rPr sz="2800" spc="-10" dirty="0">
                <a:solidFill>
                  <a:schemeClr val="accent6">
                    <a:lumMod val="75000"/>
                  </a:schemeClr>
                </a:solidFill>
                <a:latin typeface="Bahnschrift SemiLight Condensed" panose="020B0502040204020203" pitchFamily="34" charset="0"/>
                <a:cs typeface="Calibri"/>
              </a:rPr>
              <a:t>dan okrog </a:t>
            </a:r>
            <a:r>
              <a:rPr sz="2800" spc="-5" dirty="0">
                <a:solidFill>
                  <a:schemeClr val="accent6">
                    <a:lumMod val="75000"/>
                  </a:schemeClr>
                </a:solidFill>
                <a:latin typeface="Bahnschrift SemiLight Condensed" panose="020B0502040204020203" pitchFamily="34" charset="0"/>
                <a:cs typeface="Calibri"/>
              </a:rPr>
              <a:t>60</a:t>
            </a:r>
            <a:r>
              <a:rPr sz="2800" spc="55" dirty="0">
                <a:solidFill>
                  <a:schemeClr val="accent6">
                    <a:lumMod val="75000"/>
                  </a:schemeClr>
                </a:solidFill>
                <a:latin typeface="Bahnschrift SemiLight Condensed" panose="020B0502040204020203" pitchFamily="34" charset="0"/>
                <a:cs typeface="Calibri"/>
              </a:rPr>
              <a:t> </a:t>
            </a:r>
            <a:r>
              <a:rPr sz="2800" spc="-5" dirty="0">
                <a:solidFill>
                  <a:schemeClr val="accent6">
                    <a:lumMod val="75000"/>
                  </a:schemeClr>
                </a:solidFill>
                <a:latin typeface="Bahnschrift SemiLight Condensed" panose="020B0502040204020203" pitchFamily="34" charset="0"/>
                <a:cs typeface="Calibri"/>
              </a:rPr>
              <a:t>000</a:t>
            </a:r>
            <a:endParaRPr sz="2800" dirty="0">
              <a:solidFill>
                <a:schemeClr val="accent6">
                  <a:lumMod val="75000"/>
                </a:schemeClr>
              </a:solidFill>
              <a:latin typeface="Bahnschrift SemiLight Condensed" panose="020B0502040204020203" pitchFamily="34" charset="0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78509" y="5614517"/>
            <a:ext cx="204216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2800" spc="-5" dirty="0">
                <a:solidFill>
                  <a:prstClr val="black"/>
                </a:solidFill>
                <a:latin typeface="Bahnschrift SemiLight Condensed" panose="020B0502040204020203" pitchFamily="34" charset="0"/>
                <a:cs typeface="Arial"/>
              </a:rPr>
              <a:t>Do leta</a:t>
            </a:r>
            <a:r>
              <a:rPr sz="2800" spc="-55" dirty="0">
                <a:solidFill>
                  <a:prstClr val="black"/>
                </a:solidFill>
                <a:latin typeface="Bahnschrift SemiLight Condensed" panose="020B0502040204020203" pitchFamily="34" charset="0"/>
                <a:cs typeface="Arial"/>
              </a:rPr>
              <a:t> </a:t>
            </a:r>
            <a:r>
              <a:rPr sz="2800" spc="-5" dirty="0">
                <a:solidFill>
                  <a:prstClr val="black"/>
                </a:solidFill>
                <a:latin typeface="Bahnschrift SemiLight Condensed" panose="020B0502040204020203" pitchFamily="34" charset="0"/>
                <a:cs typeface="Arial"/>
              </a:rPr>
              <a:t>2030</a:t>
            </a:r>
            <a:endParaRPr sz="2800">
              <a:solidFill>
                <a:prstClr val="black"/>
              </a:solidFill>
              <a:latin typeface="Bahnschrift SemiLight Condensed" panose="020B0502040204020203" pitchFamily="34" charset="0"/>
              <a:cs typeface="Arial"/>
            </a:endParaRPr>
          </a:p>
          <a:p>
            <a:pPr marL="12700"/>
            <a:r>
              <a:rPr sz="2800" spc="-5" dirty="0">
                <a:solidFill>
                  <a:prstClr val="black"/>
                </a:solidFill>
                <a:latin typeface="Bahnschrift SemiLight Condensed" panose="020B0502040204020203" pitchFamily="34" charset="0"/>
                <a:cs typeface="Arial"/>
              </a:rPr>
              <a:t>Do leta</a:t>
            </a:r>
            <a:r>
              <a:rPr sz="2800" spc="-55" dirty="0">
                <a:solidFill>
                  <a:prstClr val="black"/>
                </a:solidFill>
                <a:latin typeface="Bahnschrift SemiLight Condensed" panose="020B0502040204020203" pitchFamily="34" charset="0"/>
                <a:cs typeface="Arial"/>
              </a:rPr>
              <a:t> </a:t>
            </a:r>
            <a:r>
              <a:rPr sz="2800" spc="-5" dirty="0">
                <a:solidFill>
                  <a:prstClr val="black"/>
                </a:solidFill>
                <a:latin typeface="Bahnschrift SemiLight Condensed" panose="020B0502040204020203" pitchFamily="34" charset="0"/>
                <a:cs typeface="Arial"/>
              </a:rPr>
              <a:t>2050</a:t>
            </a:r>
            <a:endParaRPr sz="2800">
              <a:solidFill>
                <a:prstClr val="black"/>
              </a:solidFill>
              <a:latin typeface="Bahnschrift SemiLight Condensed" panose="020B0502040204020203" pitchFamily="34" charset="0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292644" y="5614517"/>
            <a:ext cx="531876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540">
              <a:spcBef>
                <a:spcPts val="95"/>
              </a:spcBef>
            </a:pPr>
            <a:r>
              <a:rPr sz="2800" spc="-5" dirty="0">
                <a:solidFill>
                  <a:schemeClr val="accent6">
                    <a:lumMod val="75000"/>
                  </a:schemeClr>
                </a:solidFill>
                <a:latin typeface="Bahnschrift SemiLight Condensed" panose="020B0502040204020203" pitchFamily="34" charset="0"/>
                <a:cs typeface="Arial"/>
              </a:rPr>
              <a:t>80 milijonov </a:t>
            </a:r>
            <a:r>
              <a:rPr sz="2800" dirty="0">
                <a:solidFill>
                  <a:prstClr val="black"/>
                </a:solidFill>
                <a:latin typeface="Bahnschrift SemiLight Condensed" panose="020B0502040204020203" pitchFamily="34" charset="0"/>
                <a:cs typeface="Arial"/>
              </a:rPr>
              <a:t>podnebnih </a:t>
            </a:r>
            <a:r>
              <a:rPr sz="2800" dirty="0" err="1">
                <a:solidFill>
                  <a:prstClr val="black"/>
                </a:solidFill>
                <a:latin typeface="Bahnschrift SemiLight Condensed" panose="020B0502040204020203" pitchFamily="34" charset="0"/>
                <a:cs typeface="Arial"/>
              </a:rPr>
              <a:t>beguncev</a:t>
            </a:r>
            <a:r>
              <a:rPr sz="2800" dirty="0">
                <a:solidFill>
                  <a:prstClr val="black"/>
                </a:solidFill>
                <a:latin typeface="Bahnschrift SemiLight Condensed" panose="020B0502040204020203" pitchFamily="34" charset="0"/>
                <a:cs typeface="Arial"/>
              </a:rPr>
              <a:t>  </a:t>
            </a:r>
            <a:endParaRPr lang="en-US" sz="2800" dirty="0" smtClean="0">
              <a:solidFill>
                <a:prstClr val="black"/>
              </a:solidFill>
              <a:latin typeface="Bahnschrift SemiLight Condensed" panose="020B0502040204020203" pitchFamily="34" charset="0"/>
              <a:cs typeface="Arial"/>
            </a:endParaRPr>
          </a:p>
          <a:p>
            <a:pPr marL="12700" marR="5080" indent="2540">
              <a:spcBef>
                <a:spcPts val="95"/>
              </a:spcBef>
            </a:pPr>
            <a:r>
              <a:rPr lang="en-US" sz="2800" spc="-5" dirty="0" smtClean="0">
                <a:solidFill>
                  <a:prstClr val="black"/>
                </a:solidFill>
                <a:latin typeface="Bahnschrift SemiLight Condensed" panose="020B0502040204020203" pitchFamily="34" charset="0"/>
                <a:cs typeface="Arial"/>
              </a:rPr>
              <a:t>o</a:t>
            </a:r>
            <a:r>
              <a:rPr sz="2800" spc="-5" dirty="0" smtClean="0">
                <a:solidFill>
                  <a:prstClr val="black"/>
                </a:solidFill>
                <a:latin typeface="Bahnschrift SemiLight Condensed" panose="020B0502040204020203" pitchFamily="34" charset="0"/>
                <a:cs typeface="Arial"/>
              </a:rPr>
              <a:t>d </a:t>
            </a:r>
            <a:r>
              <a:rPr sz="2800" spc="-5" dirty="0">
                <a:solidFill>
                  <a:schemeClr val="accent6">
                    <a:lumMod val="75000"/>
                  </a:schemeClr>
                </a:solidFill>
                <a:latin typeface="Bahnschrift SemiLight Condensed" panose="020B0502040204020203" pitchFamily="34" charset="0"/>
                <a:cs typeface="Arial"/>
              </a:rPr>
              <a:t>150 </a:t>
            </a:r>
            <a:r>
              <a:rPr sz="2800" dirty="0">
                <a:solidFill>
                  <a:schemeClr val="accent6">
                    <a:lumMod val="75000"/>
                  </a:schemeClr>
                </a:solidFill>
                <a:latin typeface="Bahnschrift SemiLight Condensed" panose="020B0502040204020203" pitchFamily="34" charset="0"/>
                <a:cs typeface="Arial"/>
              </a:rPr>
              <a:t>do 300</a:t>
            </a:r>
            <a:r>
              <a:rPr sz="2800" spc="25" dirty="0">
                <a:solidFill>
                  <a:schemeClr val="accent6">
                    <a:lumMod val="75000"/>
                  </a:schemeClr>
                </a:solidFill>
                <a:latin typeface="Bahnschrift SemiLight Condensed" panose="020B0502040204020203" pitchFamily="34" charset="0"/>
                <a:cs typeface="Arial"/>
              </a:rPr>
              <a:t> </a:t>
            </a:r>
            <a:r>
              <a:rPr sz="2800" spc="-5" dirty="0">
                <a:solidFill>
                  <a:schemeClr val="accent6">
                    <a:lumMod val="75000"/>
                  </a:schemeClr>
                </a:solidFill>
                <a:latin typeface="Bahnschrift SemiLight Condensed" panose="020B0502040204020203" pitchFamily="34" charset="0"/>
                <a:cs typeface="Arial"/>
              </a:rPr>
              <a:t>milijonov</a:t>
            </a:r>
            <a:endParaRPr sz="2800" dirty="0">
              <a:solidFill>
                <a:schemeClr val="accent6">
                  <a:lumMod val="75000"/>
                </a:schemeClr>
              </a:solidFill>
              <a:latin typeface="Bahnschrift SemiLight Condensed" panose="020B0502040204020203" pitchFamily="34" charset="0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76122" y="13207"/>
            <a:ext cx="7515859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>
                <a:solidFill>
                  <a:schemeClr val="tx1"/>
                </a:solidFill>
                <a:latin typeface="Bahnschrift SemiLight Condensed" panose="020B0502040204020203" pitchFamily="34" charset="0"/>
              </a:rPr>
              <a:t>Podnebne spremembe </a:t>
            </a:r>
            <a:r>
              <a:rPr sz="3200" dirty="0">
                <a:solidFill>
                  <a:schemeClr val="tx1"/>
                </a:solidFill>
                <a:latin typeface="Bahnschrift SemiLight Condensed" panose="020B0502040204020203" pitchFamily="34" charset="0"/>
              </a:rPr>
              <a:t>sprožajo</a:t>
            </a:r>
            <a:r>
              <a:rPr sz="3200" spc="-114" dirty="0">
                <a:solidFill>
                  <a:schemeClr val="tx1"/>
                </a:solidFill>
                <a:latin typeface="Bahnschrift SemiLight Condensed" panose="020B0502040204020203" pitchFamily="34" charset="0"/>
              </a:rPr>
              <a:t> </a:t>
            </a:r>
            <a:r>
              <a:rPr sz="3200" dirty="0">
                <a:solidFill>
                  <a:schemeClr val="accent6">
                    <a:lumMod val="75000"/>
                  </a:schemeClr>
                </a:solidFill>
                <a:latin typeface="Bahnschrift SemiLight Condensed" panose="020B0502040204020203" pitchFamily="34" charset="0"/>
              </a:rPr>
              <a:t>migracije</a:t>
            </a:r>
          </a:p>
        </p:txBody>
      </p:sp>
    </p:spTree>
    <p:extLst>
      <p:ext uri="{BB962C8B-B14F-4D97-AF65-F5344CB8AC3E}">
        <p14:creationId xmlns:p14="http://schemas.microsoft.com/office/powerpoint/2010/main" val="303260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566425" y="983921"/>
            <a:ext cx="4072389" cy="857250"/>
          </a:xfrm>
        </p:spPr>
        <p:txBody>
          <a:bodyPr vert="horz" lIns="0" tIns="8100" rIns="0" bIns="8100" rtlCol="0" anchor="ctr">
            <a:normAutofit/>
          </a:bodyPr>
          <a:lstStyle/>
          <a:p>
            <a:pPr eaLnBrk="1" hangingPunct="1"/>
            <a:r>
              <a:rPr lang="sl-SI" altLang="en-US" sz="2000" dirty="0" smtClean="0">
                <a:latin typeface="Bahnschrift SemiLight Condensed" panose="020B0502040204020203" pitchFamily="34" charset="0"/>
              </a:rPr>
              <a:t>Opa</a:t>
            </a:r>
            <a:r>
              <a:rPr lang="en-US" altLang="en-US" sz="2000" dirty="0" err="1" smtClean="0">
                <a:latin typeface="Bahnschrift SemiLight Condensed" panose="020B0502040204020203" pitchFamily="34" charset="0"/>
              </a:rPr>
              <a:t>žamo</a:t>
            </a:r>
            <a:r>
              <a:rPr lang="sl-SI" altLang="en-US" sz="2000" dirty="0" smtClean="0">
                <a:latin typeface="Bahnschrift SemiLight Condensed" panose="020B0502040204020203" pitchFamily="34" charset="0"/>
              </a:rPr>
              <a:t> </a:t>
            </a:r>
            <a:r>
              <a:rPr lang="sl-SI" altLang="en-US" sz="2000" dirty="0">
                <a:latin typeface="Bahnschrift SemiLight Condensed" panose="020B0502040204020203" pitchFamily="34" charset="0"/>
              </a:rPr>
              <a:t>vse zgodnejši razvoj rastlin</a:t>
            </a:r>
            <a:br>
              <a:rPr lang="sl-SI" altLang="en-US" sz="2000" dirty="0">
                <a:latin typeface="Bahnschrift SemiLight Condensed" panose="020B0502040204020203" pitchFamily="34" charset="0"/>
              </a:rPr>
            </a:br>
            <a:r>
              <a:rPr lang="sl-SI" altLang="en-US" sz="2000" dirty="0">
                <a:latin typeface="Bahnschrift SemiLight Condensed" panose="020B0502040204020203" pitchFamily="34" charset="0"/>
              </a:rPr>
              <a:t>(</a:t>
            </a:r>
            <a:r>
              <a:rPr lang="sl-SI" altLang="en-US" sz="2000" dirty="0" err="1">
                <a:latin typeface="Bahnschrift SemiLight Condensed" panose="020B0502040204020203" pitchFamily="34" charset="0"/>
              </a:rPr>
              <a:t>olistanje</a:t>
            </a:r>
            <a:r>
              <a:rPr lang="sl-SI" altLang="en-US" sz="2000" dirty="0">
                <a:latin typeface="Bahnschrift SemiLight Condensed" panose="020B0502040204020203" pitchFamily="34" charset="0"/>
              </a:rPr>
              <a:t>, cvetenje)</a:t>
            </a:r>
            <a:endParaRPr lang="en-GB" altLang="en-US" sz="2000" dirty="0">
              <a:latin typeface="Bahnschrift SemiLight Condensed" panose="020B0502040204020203" pitchFamily="34" charset="0"/>
            </a:endParaRP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2668191" y="2143125"/>
            <a:ext cx="68580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l-SI" altLang="sl-SI" sz="1350">
              <a:latin typeface="Bahnschrift SemiLight Condensed" panose="020B0502040204020203" pitchFamily="34" charset="0"/>
            </a:endParaRPr>
          </a:p>
        </p:txBody>
      </p:sp>
      <p:sp>
        <p:nvSpPr>
          <p:cNvPr id="22532" name="Text Box 7"/>
          <p:cNvSpPr txBox="1">
            <a:spLocks noChangeArrowheads="1"/>
          </p:cNvSpPr>
          <p:nvPr/>
        </p:nvSpPr>
        <p:spPr bwMode="auto">
          <a:xfrm>
            <a:off x="1953943" y="314316"/>
            <a:ext cx="566605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sl-SI" altLang="en-US" sz="3600" dirty="0" smtClean="0">
                <a:solidFill>
                  <a:schemeClr val="accent2"/>
                </a:solidFill>
                <a:latin typeface="Bahnschrift SemiLight Condensed" panose="020B0502040204020203" pitchFamily="34" charset="0"/>
                <a:ea typeface="+mj-ea"/>
                <a:cs typeface="Calibri"/>
              </a:rPr>
              <a:t>Vpliv na rastline in živali</a:t>
            </a:r>
            <a:endParaRPr lang="en-US" altLang="en-US" sz="3600" dirty="0">
              <a:solidFill>
                <a:schemeClr val="accent2"/>
              </a:solidFill>
              <a:latin typeface="Bahnschrift SemiLight Condensed" panose="020B0502040204020203" pitchFamily="34" charset="0"/>
              <a:ea typeface="+mj-ea"/>
              <a:cs typeface="Calibri"/>
            </a:endParaRPr>
          </a:p>
        </p:txBody>
      </p:sp>
      <p:pic>
        <p:nvPicPr>
          <p:cNvPr id="22533" name="Picture 13" descr="jablana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5" y="1781637"/>
            <a:ext cx="2521744" cy="1893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14" descr="malizvonče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921" y="1781637"/>
            <a:ext cx="2522064" cy="1893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Text Box 15"/>
          <p:cNvSpPr txBox="1">
            <a:spLocks noChangeArrowheads="1"/>
          </p:cNvSpPr>
          <p:nvPr/>
        </p:nvSpPr>
        <p:spPr bwMode="auto">
          <a:xfrm>
            <a:off x="5213732" y="4429166"/>
            <a:ext cx="4050506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sl-SI" altLang="en-US" sz="1600" dirty="0">
                <a:latin typeface="Bahnschrift SemiLight Condensed" panose="020B0502040204020203" pitchFamily="34" charset="0"/>
              </a:rPr>
              <a:t>Pojavljajo se novi škodljivci, </a:t>
            </a:r>
            <a:endParaRPr lang="en-US" altLang="en-US" sz="1600" dirty="0" smtClean="0">
              <a:latin typeface="Bahnschrift SemiLight Condensed" panose="020B0502040204020203" pitchFamily="34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sl-SI" altLang="en-US" sz="1600" dirty="0" smtClean="0">
                <a:latin typeface="Bahnschrift SemiLight Condensed" panose="020B0502040204020203" pitchFamily="34" charset="0"/>
              </a:rPr>
              <a:t>bolezni</a:t>
            </a:r>
            <a:r>
              <a:rPr lang="en-US" altLang="en-US" sz="1600" dirty="0" smtClean="0">
                <a:latin typeface="Bahnschrift SemiLight Condensed" panose="020B0502040204020203" pitchFamily="34" charset="0"/>
              </a:rPr>
              <a:t> in </a:t>
            </a:r>
            <a:r>
              <a:rPr lang="en-US" altLang="en-US" sz="1600" dirty="0" err="1" smtClean="0">
                <a:latin typeface="Bahnschrift SemiLight Condensed" panose="020B0502040204020203" pitchFamily="34" charset="0"/>
              </a:rPr>
              <a:t>njihovi</a:t>
            </a:r>
            <a:r>
              <a:rPr lang="en-US" altLang="en-US" sz="1600" dirty="0" smtClean="0">
                <a:latin typeface="Bahnschrift SemiLight Condensed" panose="020B0502040204020203" pitchFamily="34" charset="0"/>
              </a:rPr>
              <a:t> </a:t>
            </a:r>
            <a:r>
              <a:rPr lang="en-US" altLang="en-US" sz="1600" dirty="0" err="1" smtClean="0">
                <a:latin typeface="Bahnschrift SemiLight Condensed" panose="020B0502040204020203" pitchFamily="34" charset="0"/>
              </a:rPr>
              <a:t>prenašalci</a:t>
            </a:r>
            <a:r>
              <a:rPr lang="sl-SI" altLang="en-US" sz="1600" dirty="0" smtClean="0">
                <a:latin typeface="Bahnschrift SemiLight Condensed" panose="020B0502040204020203" pitchFamily="34" charset="0"/>
              </a:rPr>
              <a:t>, </a:t>
            </a:r>
            <a:endParaRPr lang="en-US" altLang="en-US" sz="1600" dirty="0" smtClean="0">
              <a:latin typeface="Bahnschrift SemiLight Condensed" panose="020B0502040204020203" pitchFamily="34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sl-SI" altLang="en-US" sz="1600" dirty="0" smtClean="0">
                <a:latin typeface="Bahnschrift SemiLight Condensed" panose="020B0502040204020203" pitchFamily="34" charset="0"/>
              </a:rPr>
              <a:t>pleveli</a:t>
            </a:r>
            <a:r>
              <a:rPr lang="en-US" altLang="en-US" sz="1600" dirty="0" smtClean="0">
                <a:latin typeface="Bahnschrift SemiLight Condensed" panose="020B0502040204020203" pitchFamily="34" charset="0"/>
              </a:rPr>
              <a:t> – </a:t>
            </a:r>
            <a:r>
              <a:rPr lang="en-US" altLang="en-US" sz="1600" dirty="0" err="1" smtClean="0">
                <a:latin typeface="Bahnschrift SemiLight Condensed" panose="020B0502040204020203" pitchFamily="34" charset="0"/>
              </a:rPr>
              <a:t>invazivne</a:t>
            </a:r>
            <a:r>
              <a:rPr lang="en-US" altLang="en-US" sz="1600" dirty="0" smtClean="0">
                <a:latin typeface="Bahnschrift SemiLight Condensed" panose="020B0502040204020203" pitchFamily="34" charset="0"/>
              </a:rPr>
              <a:t> </a:t>
            </a:r>
            <a:r>
              <a:rPr lang="en-US" altLang="en-US" sz="1600" dirty="0" err="1" smtClean="0">
                <a:latin typeface="Bahnschrift SemiLight Condensed" panose="020B0502040204020203" pitchFamily="34" charset="0"/>
              </a:rPr>
              <a:t>rastline</a:t>
            </a:r>
            <a:r>
              <a:rPr lang="sl-SI" altLang="en-US" sz="1600" dirty="0" smtClean="0">
                <a:latin typeface="Bahnschrift SemiLight Condensed" panose="020B0502040204020203" pitchFamily="34" charset="0"/>
              </a:rPr>
              <a:t>, </a:t>
            </a:r>
            <a:endParaRPr lang="en-US" altLang="en-US" sz="1600" dirty="0" smtClean="0">
              <a:latin typeface="Bahnschrift SemiLight Condensed" panose="020B0502040204020203" pitchFamily="34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sl-SI" altLang="en-US" sz="1600" dirty="0" smtClean="0">
                <a:latin typeface="Bahnschrift SemiLight Condensed" panose="020B0502040204020203" pitchFamily="34" charset="0"/>
              </a:rPr>
              <a:t>letno </a:t>
            </a:r>
            <a:r>
              <a:rPr lang="sl-SI" altLang="en-US" sz="1600" dirty="0">
                <a:latin typeface="Bahnschrift SemiLight Condensed" panose="020B0502040204020203" pitchFamily="34" charset="0"/>
              </a:rPr>
              <a:t>možnih več generacij škodljivcev, </a:t>
            </a:r>
            <a:endParaRPr lang="en-US" altLang="en-US" sz="1600" dirty="0" smtClean="0">
              <a:latin typeface="Bahnschrift SemiLight Condensed" panose="020B0502040204020203" pitchFamily="34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sl-SI" altLang="en-US" sz="1600" dirty="0" smtClean="0">
                <a:latin typeface="Bahnschrift SemiLight Condensed" panose="020B0502040204020203" pitchFamily="34" charset="0"/>
              </a:rPr>
              <a:t>na </a:t>
            </a:r>
            <a:r>
              <a:rPr lang="sl-SI" altLang="en-US" sz="1600" dirty="0">
                <a:latin typeface="Bahnschrift SemiLight Condensed" panose="020B0502040204020203" pitchFamily="34" charset="0"/>
              </a:rPr>
              <a:t>višjih nadmorskih višinah</a:t>
            </a:r>
            <a:endParaRPr lang="en-US" altLang="en-US" sz="1600" dirty="0">
              <a:latin typeface="Bahnschrift SemiLight Condensed" panose="020B0502040204020203" pitchFamily="34" charset="0"/>
            </a:endParaRPr>
          </a:p>
        </p:txBody>
      </p:sp>
      <p:pic>
        <p:nvPicPr>
          <p:cNvPr id="22537" name="Picture 18" descr="Samica ob začetku sesanja">
            <a:hlinkClick r:id="rId5" tooltip="Samica ob začetku sesanja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191" y="2496077"/>
            <a:ext cx="2393122" cy="1625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230" y="4036219"/>
            <a:ext cx="2571939" cy="17146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92921" y="4041404"/>
            <a:ext cx="2380833" cy="123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424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925" y="399716"/>
            <a:ext cx="7338674" cy="592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022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3599" y="1227438"/>
            <a:ext cx="6705672" cy="5431690"/>
          </a:xfrm>
          <a:prstGeom prst="rect">
            <a:avLst/>
          </a:prstGeom>
          <a:blipFill>
            <a:blip r:embed="rId2" cstate="print"/>
            <a:srcRect/>
            <a:stretch>
              <a:fillRect t="-2274" b="-2"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5939" y="30607"/>
            <a:ext cx="8039649" cy="9105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7955" algn="ctr">
              <a:lnSpc>
                <a:spcPts val="4000"/>
              </a:lnSpc>
              <a:spcBef>
                <a:spcPts val="100"/>
              </a:spcBef>
            </a:pPr>
            <a:r>
              <a:rPr sz="3600" b="0" spc="-5" dirty="0">
                <a:solidFill>
                  <a:schemeClr val="tx1"/>
                </a:solidFill>
                <a:latin typeface="Bahnschrift SemiLight Condensed" panose="020B0502040204020203" pitchFamily="34" charset="0"/>
                <a:cs typeface="Calibri Light"/>
              </a:rPr>
              <a:t>Naše možne</a:t>
            </a:r>
            <a:r>
              <a:rPr sz="3600" b="0" spc="-15" dirty="0">
                <a:solidFill>
                  <a:schemeClr val="tx1"/>
                </a:solidFill>
                <a:latin typeface="Bahnschrift SemiLight Condensed" panose="020B0502040204020203" pitchFamily="34" charset="0"/>
                <a:cs typeface="Calibri Light"/>
              </a:rPr>
              <a:t> </a:t>
            </a:r>
            <a:r>
              <a:rPr sz="3600" b="0" spc="-10" dirty="0">
                <a:solidFill>
                  <a:schemeClr val="tx1"/>
                </a:solidFill>
                <a:latin typeface="Bahnschrift SemiLight Condensed" panose="020B0502040204020203" pitchFamily="34" charset="0"/>
                <a:cs typeface="Calibri Light"/>
              </a:rPr>
              <a:t>prihodnosti</a:t>
            </a:r>
            <a:endParaRPr sz="3600" dirty="0">
              <a:solidFill>
                <a:schemeClr val="tx1"/>
              </a:solidFill>
              <a:latin typeface="Bahnschrift SemiLight Condensed" panose="020B0502040204020203" pitchFamily="34" charset="0"/>
              <a:cs typeface="Calibri Light"/>
            </a:endParaRPr>
          </a:p>
          <a:p>
            <a:pPr marL="12700">
              <a:lnSpc>
                <a:spcPts val="3040"/>
              </a:lnSpc>
            </a:pPr>
            <a:r>
              <a:rPr lang="en-US" sz="2800" b="0" spc="-35" dirty="0" smtClean="0">
                <a:solidFill>
                  <a:schemeClr val="tx1"/>
                </a:solidFill>
                <a:latin typeface="Bahnschrift SemiLight Condensed" panose="020B0502040204020203" pitchFamily="34" charset="0"/>
                <a:cs typeface="Calibri Light"/>
              </a:rPr>
              <a:t>	</a:t>
            </a:r>
            <a:r>
              <a:rPr lang="en-US" sz="2800" b="0" spc="-35" dirty="0" err="1" smtClean="0">
                <a:solidFill>
                  <a:schemeClr val="tx1"/>
                </a:solidFill>
                <a:latin typeface="Bahnschrift SemiLight Condensed" panose="020B0502040204020203" pitchFamily="34" charset="0"/>
                <a:cs typeface="Calibri Light"/>
              </a:rPr>
              <a:t>v</a:t>
            </a:r>
            <a:r>
              <a:rPr sz="2800" b="0" spc="-35" dirty="0" err="1" smtClean="0">
                <a:solidFill>
                  <a:schemeClr val="tx1"/>
                </a:solidFill>
                <a:latin typeface="Bahnschrift SemiLight Condensed" panose="020B0502040204020203" pitchFamily="34" charset="0"/>
                <a:cs typeface="Calibri Light"/>
              </a:rPr>
              <a:t>ečja</a:t>
            </a:r>
            <a:r>
              <a:rPr sz="2800" b="0" spc="-35" dirty="0" smtClean="0">
                <a:solidFill>
                  <a:schemeClr val="tx1"/>
                </a:solidFill>
                <a:latin typeface="Bahnschrift SemiLight Condensed" panose="020B0502040204020203" pitchFamily="34" charset="0"/>
                <a:cs typeface="Calibri Light"/>
              </a:rPr>
              <a:t> </a:t>
            </a:r>
            <a:r>
              <a:rPr sz="2800" b="0" spc="-10" dirty="0">
                <a:solidFill>
                  <a:schemeClr val="tx1"/>
                </a:solidFill>
                <a:latin typeface="Bahnschrift SemiLight Condensed" panose="020B0502040204020203" pitchFamily="34" charset="0"/>
                <a:cs typeface="Calibri Light"/>
              </a:rPr>
              <a:t>vsebnost </a:t>
            </a:r>
            <a:r>
              <a:rPr sz="2800" b="0" spc="-15" dirty="0">
                <a:solidFill>
                  <a:schemeClr val="tx1"/>
                </a:solidFill>
                <a:latin typeface="Bahnschrift SemiLight Condensed" panose="020B0502040204020203" pitchFamily="34" charset="0"/>
                <a:cs typeface="Calibri Light"/>
              </a:rPr>
              <a:t>toplogrednih </a:t>
            </a:r>
            <a:r>
              <a:rPr sz="2800" b="0" spc="-5" dirty="0" err="1">
                <a:solidFill>
                  <a:schemeClr val="tx1"/>
                </a:solidFill>
                <a:latin typeface="Bahnschrift SemiLight Condensed" panose="020B0502040204020203" pitchFamily="34" charset="0"/>
                <a:cs typeface="Calibri Light"/>
              </a:rPr>
              <a:t>plinov</a:t>
            </a:r>
            <a:r>
              <a:rPr sz="2800" b="0" spc="-5" dirty="0">
                <a:solidFill>
                  <a:schemeClr val="tx1"/>
                </a:solidFill>
                <a:latin typeface="Bahnschrift SemiLight Condensed" panose="020B0502040204020203" pitchFamily="34" charset="0"/>
                <a:cs typeface="Calibri Light"/>
              </a:rPr>
              <a:t> </a:t>
            </a:r>
            <a:r>
              <a:rPr sz="2800" b="0" spc="-5" dirty="0" smtClean="0">
                <a:solidFill>
                  <a:schemeClr val="tx1"/>
                </a:solidFill>
                <a:latin typeface="Bahnschrift SemiLight Condensed" panose="020B0502040204020203" pitchFamily="34" charset="0"/>
                <a:cs typeface="Calibri Light"/>
              </a:rPr>
              <a:t>→</a:t>
            </a:r>
            <a:r>
              <a:rPr lang="en-US" sz="2800" b="0" spc="-5" dirty="0" smtClean="0">
                <a:solidFill>
                  <a:schemeClr val="tx1"/>
                </a:solidFill>
                <a:latin typeface="Bahnschrift SemiLight Condensed" panose="020B0502040204020203" pitchFamily="34" charset="0"/>
                <a:cs typeface="Calibri Light"/>
              </a:rPr>
              <a:t> </a:t>
            </a:r>
            <a:r>
              <a:rPr sz="2800" b="0" spc="-5" dirty="0" err="1" smtClean="0">
                <a:solidFill>
                  <a:schemeClr val="tx1"/>
                </a:solidFill>
                <a:latin typeface="Bahnschrift SemiLight Condensed" panose="020B0502040204020203" pitchFamily="34" charset="0"/>
                <a:cs typeface="Calibri Light"/>
              </a:rPr>
              <a:t>višje</a:t>
            </a:r>
            <a:r>
              <a:rPr sz="2800" b="0" spc="145" dirty="0" smtClean="0">
                <a:solidFill>
                  <a:schemeClr val="tx1"/>
                </a:solidFill>
                <a:latin typeface="Bahnschrift SemiLight Condensed" panose="020B0502040204020203" pitchFamily="34" charset="0"/>
                <a:cs typeface="Calibri Light"/>
              </a:rPr>
              <a:t> </a:t>
            </a:r>
            <a:r>
              <a:rPr sz="2800" b="0" spc="-20" dirty="0">
                <a:solidFill>
                  <a:schemeClr val="tx1"/>
                </a:solidFill>
                <a:latin typeface="Bahnschrift SemiLight Condensed" panose="020B0502040204020203" pitchFamily="34" charset="0"/>
                <a:cs typeface="Calibri Light"/>
              </a:rPr>
              <a:t>temperature</a:t>
            </a:r>
            <a:endParaRPr sz="2800" dirty="0">
              <a:solidFill>
                <a:schemeClr val="tx1"/>
              </a:solidFill>
              <a:latin typeface="Bahnschrift SemiLight Condensed" panose="020B0502040204020203" pitchFamily="34" charset="0"/>
              <a:cs typeface="Calibri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54313" y="6520628"/>
            <a:ext cx="8896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latin typeface="Bahnschrift SemiLight Condensed" panose="020B0502040204020203" pitchFamily="34" charset="0"/>
              </a:rPr>
              <a:t>Vir</a:t>
            </a:r>
            <a:r>
              <a:rPr lang="en-US" sz="1200" dirty="0" smtClean="0">
                <a:latin typeface="Bahnschrift SemiLight Condensed" panose="020B0502040204020203" pitchFamily="34" charset="0"/>
              </a:rPr>
              <a:t>: IPCC, AR5</a:t>
            </a:r>
            <a:endParaRPr lang="sl-SI" sz="1200" dirty="0">
              <a:latin typeface="Bahnschrift Semi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28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21193" y="140044"/>
            <a:ext cx="8554995" cy="1483728"/>
          </a:xfrm>
        </p:spPr>
        <p:txBody>
          <a:bodyPr>
            <a:normAutofit fontScale="90000"/>
          </a:bodyPr>
          <a:lstStyle/>
          <a:p>
            <a:r>
              <a:rPr lang="en-US" sz="2700" dirty="0">
                <a:solidFill>
                  <a:schemeClr val="tx1"/>
                </a:solidFill>
                <a:latin typeface="Bahnschrift Light SemiCondensed" panose="020B0502040204020203" pitchFamily="34" charset="0"/>
              </a:rPr>
              <a:t>Representative Concentration </a:t>
            </a:r>
            <a:r>
              <a:rPr lang="en-US" sz="2700" dirty="0" smtClean="0">
                <a:solidFill>
                  <a:schemeClr val="tx1"/>
                </a:solidFill>
                <a:latin typeface="Bahnschrift Light SemiCondensed" panose="020B0502040204020203" pitchFamily="34" charset="0"/>
              </a:rPr>
              <a:t>Pathways</a:t>
            </a:r>
            <a:r>
              <a:rPr lang="sl-SI" sz="2700" dirty="0">
                <a:solidFill>
                  <a:schemeClr val="tx1"/>
                </a:solidFill>
                <a:latin typeface="Bahnschrift Light SemiCondensed" panose="020B0502040204020203" pitchFamily="34" charset="0"/>
              </a:rPr>
              <a:t/>
            </a:r>
            <a:br>
              <a:rPr lang="sl-SI" sz="2700" dirty="0">
                <a:solidFill>
                  <a:schemeClr val="tx1"/>
                </a:solidFill>
                <a:latin typeface="Bahnschrift Light SemiCondensed" panose="020B0502040204020203" pitchFamily="34" charset="0"/>
              </a:rPr>
            </a:br>
            <a:r>
              <a:rPr lang="en-US" kern="1200" dirty="0">
                <a:solidFill>
                  <a:schemeClr val="accent6">
                    <a:lumMod val="75000"/>
                  </a:schemeClr>
                </a:solidFill>
                <a:latin typeface="Bahnschrift Light SemiCondensed" panose="020B0502040204020203" pitchFamily="34" charset="0"/>
                <a:cs typeface="+mj-cs"/>
              </a:rPr>
              <a:t>RCP </a:t>
            </a:r>
            <a:r>
              <a:rPr lang="en-US" kern="1200" dirty="0" err="1">
                <a:solidFill>
                  <a:schemeClr val="accent6">
                    <a:lumMod val="75000"/>
                  </a:schemeClr>
                </a:solidFill>
                <a:latin typeface="Bahnschrift Light SemiCondensed" panose="020B0502040204020203" pitchFamily="34" charset="0"/>
                <a:cs typeface="+mj-cs"/>
              </a:rPr>
              <a:t>scenariji</a:t>
            </a:r>
            <a:r>
              <a:rPr lang="en-US" kern="1200" dirty="0">
                <a:solidFill>
                  <a:schemeClr val="accent6">
                    <a:lumMod val="75000"/>
                  </a:schemeClr>
                </a:solidFill>
                <a:latin typeface="Bahnschrift Light SemiCondensed" panose="020B0502040204020203" pitchFamily="34" charset="0"/>
                <a:cs typeface="+mj-cs"/>
              </a:rPr>
              <a:t> </a:t>
            </a:r>
            <a:r>
              <a:rPr lang="sl-SI" kern="1200" dirty="0">
                <a:solidFill>
                  <a:schemeClr val="accent6">
                    <a:lumMod val="75000"/>
                  </a:schemeClr>
                </a:solidFill>
                <a:latin typeface="Bahnschrift Light SemiCondensed" panose="020B0502040204020203" pitchFamily="34" charset="0"/>
                <a:cs typeface="+mj-cs"/>
              </a:rPr>
              <a:t/>
            </a:r>
            <a:br>
              <a:rPr lang="sl-SI" kern="1200" dirty="0">
                <a:solidFill>
                  <a:schemeClr val="accent6">
                    <a:lumMod val="75000"/>
                  </a:schemeClr>
                </a:solidFill>
                <a:latin typeface="Bahnschrift Light SemiCondensed" panose="020B0502040204020203" pitchFamily="34" charset="0"/>
                <a:cs typeface="+mj-cs"/>
              </a:rPr>
            </a:br>
            <a:r>
              <a:rPr lang="en-US" sz="2700" dirty="0" err="1" smtClean="0">
                <a:solidFill>
                  <a:schemeClr val="tx1"/>
                </a:solidFill>
                <a:latin typeface="Bahnschrift Light SemiCondensed" panose="020B0502040204020203" pitchFamily="34" charset="0"/>
              </a:rPr>
              <a:t>sevalni</a:t>
            </a:r>
            <a:r>
              <a:rPr lang="en-US" sz="2700" dirty="0" smtClean="0">
                <a:solidFill>
                  <a:schemeClr val="tx1"/>
                </a:solidFill>
                <a:latin typeface="Bahnschrift Light SemiCondensed" panose="020B0502040204020203" pitchFamily="34" charset="0"/>
              </a:rPr>
              <a:t> </a:t>
            </a:r>
            <a:r>
              <a:rPr lang="en-US" sz="2700" dirty="0" err="1" smtClean="0">
                <a:solidFill>
                  <a:schemeClr val="tx1"/>
                </a:solidFill>
                <a:latin typeface="Bahnschrift Light SemiCondensed" panose="020B0502040204020203" pitchFamily="34" charset="0"/>
              </a:rPr>
              <a:t>prispevki</a:t>
            </a:r>
            <a:r>
              <a:rPr lang="en-US" sz="2700" dirty="0" smtClean="0">
                <a:solidFill>
                  <a:schemeClr val="tx1"/>
                </a:solidFill>
                <a:latin typeface="Bahnschrift Light SemiCondensed" panose="020B0502040204020203" pitchFamily="34" charset="0"/>
              </a:rPr>
              <a:t> v </a:t>
            </a:r>
            <a:r>
              <a:rPr lang="en-US" sz="2700" dirty="0" err="1" smtClean="0">
                <a:solidFill>
                  <a:schemeClr val="tx1"/>
                </a:solidFill>
                <a:latin typeface="Bahnschrift Light SemiCondensed" panose="020B0502040204020203" pitchFamily="34" charset="0"/>
              </a:rPr>
              <a:t>letu</a:t>
            </a:r>
            <a:r>
              <a:rPr lang="en-US" sz="2700" dirty="0" smtClean="0">
                <a:solidFill>
                  <a:schemeClr val="tx1"/>
                </a:solidFill>
                <a:latin typeface="Bahnschrift Light SemiCondensed" panose="020B0502040204020203" pitchFamily="34" charset="0"/>
              </a:rPr>
              <a:t> 2100 </a:t>
            </a:r>
            <a:r>
              <a:rPr lang="en-US" sz="2700" dirty="0" err="1" smtClean="0">
                <a:solidFill>
                  <a:schemeClr val="tx1"/>
                </a:solidFill>
                <a:latin typeface="Bahnschrift Light SemiCondensed" panose="020B0502040204020203" pitchFamily="34" charset="0"/>
              </a:rPr>
              <a:t>glede</a:t>
            </a:r>
            <a:r>
              <a:rPr lang="en-US" sz="2700" dirty="0" smtClean="0">
                <a:solidFill>
                  <a:schemeClr val="tx1"/>
                </a:solidFill>
                <a:latin typeface="Bahnschrift Light SemiCondensed" panose="020B0502040204020203" pitchFamily="34" charset="0"/>
              </a:rPr>
              <a:t> </a:t>
            </a:r>
            <a:r>
              <a:rPr lang="en-US" sz="2700" dirty="0" err="1" smtClean="0">
                <a:solidFill>
                  <a:schemeClr val="tx1"/>
                </a:solidFill>
                <a:latin typeface="Bahnschrift Light SemiCondensed" panose="020B0502040204020203" pitchFamily="34" charset="0"/>
              </a:rPr>
              <a:t>na</a:t>
            </a:r>
            <a:r>
              <a:rPr lang="en-US" sz="2700" dirty="0" smtClean="0">
                <a:solidFill>
                  <a:schemeClr val="tx1"/>
                </a:solidFill>
                <a:latin typeface="Bahnschrift Light SemiCondensed" panose="020B0502040204020203" pitchFamily="34" charset="0"/>
              </a:rPr>
              <a:t> </a:t>
            </a:r>
            <a:r>
              <a:rPr lang="en-US" sz="2700" dirty="0" err="1" smtClean="0">
                <a:solidFill>
                  <a:schemeClr val="tx1"/>
                </a:solidFill>
                <a:latin typeface="Bahnschrift Light SemiCondensed" panose="020B0502040204020203" pitchFamily="34" charset="0"/>
              </a:rPr>
              <a:t>vrednosti</a:t>
            </a:r>
            <a:r>
              <a:rPr lang="en-US" sz="2700" dirty="0" smtClean="0">
                <a:solidFill>
                  <a:schemeClr val="tx1"/>
                </a:solidFill>
                <a:latin typeface="Bahnschrift Light SemiCondensed" panose="020B0502040204020203" pitchFamily="34" charset="0"/>
              </a:rPr>
              <a:t> v </a:t>
            </a:r>
            <a:r>
              <a:rPr lang="en-US" sz="2700" dirty="0" err="1" smtClean="0">
                <a:solidFill>
                  <a:schemeClr val="tx1"/>
                </a:solidFill>
                <a:latin typeface="Bahnschrift Light SemiCondensed" panose="020B0502040204020203" pitchFamily="34" charset="0"/>
              </a:rPr>
              <a:t>predindustrijski</a:t>
            </a:r>
            <a:r>
              <a:rPr lang="en-US" sz="2700" dirty="0" smtClean="0">
                <a:solidFill>
                  <a:schemeClr val="tx1"/>
                </a:solidFill>
                <a:latin typeface="Bahnschrift Light SemiCondensed" panose="020B0502040204020203" pitchFamily="34" charset="0"/>
              </a:rPr>
              <a:t> </a:t>
            </a:r>
            <a:r>
              <a:rPr lang="en-US" sz="2700" dirty="0" err="1" smtClean="0">
                <a:solidFill>
                  <a:schemeClr val="tx1"/>
                </a:solidFill>
                <a:latin typeface="Bahnschrift Light SemiCondensed" panose="020B0502040204020203" pitchFamily="34" charset="0"/>
              </a:rPr>
              <a:t>dobi</a:t>
            </a:r>
            <a:r>
              <a:rPr lang="en-US" sz="2700" dirty="0" smtClean="0">
                <a:solidFill>
                  <a:schemeClr val="tx1"/>
                </a:solidFill>
                <a:latin typeface="Bahnschrift Light SemiCondensed" panose="020B0502040204020203" pitchFamily="34" charset="0"/>
              </a:rPr>
              <a:t> </a:t>
            </a:r>
            <a:r>
              <a:rPr lang="sl-SI" sz="2700" dirty="0" smtClean="0">
                <a:solidFill>
                  <a:schemeClr val="accent6">
                    <a:lumMod val="75000"/>
                  </a:schemeClr>
                </a:solidFill>
                <a:latin typeface="Bahnschrift Light SemiCondensed" panose="020B0502040204020203" pitchFamily="34" charset="0"/>
              </a:rPr>
              <a:t/>
            </a:r>
            <a:br>
              <a:rPr lang="sl-SI" sz="2700" dirty="0" smtClean="0">
                <a:solidFill>
                  <a:schemeClr val="accent6">
                    <a:lumMod val="75000"/>
                  </a:schemeClr>
                </a:solidFill>
                <a:latin typeface="Bahnschrift Light SemiCondensed" panose="020B0502040204020203" pitchFamily="34" charset="0"/>
              </a:rPr>
            </a:br>
            <a:r>
              <a:rPr lang="en-US" sz="2700" dirty="0" smtClean="0">
                <a:solidFill>
                  <a:schemeClr val="accent6">
                    <a:lumMod val="75000"/>
                  </a:schemeClr>
                </a:solidFill>
                <a:latin typeface="Bahnschrift Light SemiCondensed" panose="020B0502040204020203" pitchFamily="34" charset="0"/>
              </a:rPr>
              <a:t/>
            </a:r>
            <a:br>
              <a:rPr lang="en-US" sz="2700" dirty="0" smtClean="0">
                <a:solidFill>
                  <a:schemeClr val="accent6">
                    <a:lumMod val="75000"/>
                  </a:schemeClr>
                </a:solidFill>
                <a:latin typeface="Bahnschrift Light SemiCondensed" panose="020B0502040204020203" pitchFamily="34" charset="0"/>
              </a:rPr>
            </a:br>
            <a:r>
              <a:rPr lang="en-US" sz="2700" dirty="0" smtClean="0">
                <a:solidFill>
                  <a:schemeClr val="accent6">
                    <a:lumMod val="75000"/>
                  </a:schemeClr>
                </a:solidFill>
                <a:latin typeface="Bahnschrift Light SemiCondensed" panose="020B0502040204020203" pitchFamily="34" charset="0"/>
              </a:rPr>
              <a:t>+</a:t>
            </a:r>
            <a:r>
              <a:rPr lang="en-US" sz="2700" dirty="0">
                <a:solidFill>
                  <a:schemeClr val="accent6">
                    <a:lumMod val="75000"/>
                  </a:schemeClr>
                </a:solidFill>
                <a:latin typeface="Bahnschrift Light SemiCondensed" panose="020B0502040204020203" pitchFamily="34" charset="0"/>
              </a:rPr>
              <a:t>2.6, +4.5, +6.0, </a:t>
            </a:r>
            <a:r>
              <a:rPr lang="en-US" sz="2700" dirty="0" smtClean="0">
                <a:solidFill>
                  <a:schemeClr val="accent6">
                    <a:lumMod val="75000"/>
                  </a:schemeClr>
                </a:solidFill>
                <a:latin typeface="Bahnschrift Light SemiCondensed" panose="020B0502040204020203" pitchFamily="34" charset="0"/>
              </a:rPr>
              <a:t>in </a:t>
            </a:r>
            <a:r>
              <a:rPr lang="en-US" sz="2700" dirty="0">
                <a:solidFill>
                  <a:schemeClr val="accent6">
                    <a:lumMod val="75000"/>
                  </a:schemeClr>
                </a:solidFill>
                <a:latin typeface="Bahnschrift Light SemiCondensed" panose="020B0502040204020203" pitchFamily="34" charset="0"/>
              </a:rPr>
              <a:t>+8.5 </a:t>
            </a:r>
            <a:r>
              <a:rPr lang="en-US" sz="2700" dirty="0" smtClean="0">
                <a:solidFill>
                  <a:schemeClr val="accent6">
                    <a:lumMod val="75000"/>
                  </a:schemeClr>
                </a:solidFill>
                <a:latin typeface="Bahnschrift Light SemiCondensed" panose="020B0502040204020203" pitchFamily="34" charset="0"/>
              </a:rPr>
              <a:t>W/m</a:t>
            </a:r>
            <a:r>
              <a:rPr lang="en-US" sz="2700" baseline="30000" dirty="0" smtClean="0">
                <a:solidFill>
                  <a:schemeClr val="accent6">
                    <a:lumMod val="75000"/>
                  </a:schemeClr>
                </a:solidFill>
                <a:latin typeface="Bahnschrift Light SemiCondensed" panose="020B0502040204020203" pitchFamily="34" charset="0"/>
              </a:rPr>
              <a:t>2</a:t>
            </a:r>
            <a:endParaRPr lang="sl-SI" sz="2700" baseline="30000" dirty="0">
              <a:solidFill>
                <a:schemeClr val="accent6">
                  <a:lumMod val="75000"/>
                </a:schemeClr>
              </a:solidFill>
              <a:latin typeface="Bahnschrift Light SemiCondensed" panose="020B05020402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595" t="54925" r="49566" b="13124"/>
          <a:stretch/>
        </p:blipFill>
        <p:spPr>
          <a:xfrm>
            <a:off x="966398" y="2293114"/>
            <a:ext cx="6113910" cy="23972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6081" t="52042" r="22162" b="14805"/>
          <a:stretch/>
        </p:blipFill>
        <p:spPr>
          <a:xfrm>
            <a:off x="1015314" y="4690326"/>
            <a:ext cx="6016077" cy="21676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99407" y="6334780"/>
            <a:ext cx="1610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latin typeface="Bahnschrift SemiLight Condensed" panose="020B0502040204020203" pitchFamily="34" charset="0"/>
              </a:rPr>
              <a:t>Vir</a:t>
            </a:r>
            <a:r>
              <a:rPr lang="en-US" sz="1400" dirty="0" smtClean="0">
                <a:latin typeface="Bahnschrift SemiLight Condensed" panose="020B0502040204020203" pitchFamily="34" charset="0"/>
              </a:rPr>
              <a:t>: ARSO </a:t>
            </a:r>
            <a:r>
              <a:rPr lang="en-US" sz="1400" dirty="0" err="1" smtClean="0">
                <a:latin typeface="Bahnschrift SemiLight Condensed" panose="020B0502040204020203" pitchFamily="34" charset="0"/>
              </a:rPr>
              <a:t>po</a:t>
            </a:r>
            <a:r>
              <a:rPr lang="en-US" sz="1400" dirty="0" smtClean="0">
                <a:latin typeface="Bahnschrift SemiLight Condensed" panose="020B0502040204020203" pitchFamily="34" charset="0"/>
              </a:rPr>
              <a:t> </a:t>
            </a:r>
          </a:p>
          <a:p>
            <a:r>
              <a:rPr lang="en-US" sz="1400" dirty="0" smtClean="0">
                <a:latin typeface="Bahnschrift SemiLight Condensed" panose="020B0502040204020203" pitchFamily="34" charset="0"/>
              </a:rPr>
              <a:t>Van </a:t>
            </a:r>
            <a:r>
              <a:rPr lang="en-US" sz="1400" dirty="0" err="1" smtClean="0">
                <a:latin typeface="Bahnschrift SemiLight Condensed" panose="020B0502040204020203" pitchFamily="34" charset="0"/>
              </a:rPr>
              <a:t>Vuuren</a:t>
            </a:r>
            <a:r>
              <a:rPr lang="en-US" sz="1400" dirty="0" smtClean="0">
                <a:latin typeface="Bahnschrift SemiLight Condensed" panose="020B0502040204020203" pitchFamily="34" charset="0"/>
              </a:rPr>
              <a:t> in sod., 2011 </a:t>
            </a:r>
            <a:endParaRPr lang="sl-SI" sz="1400" dirty="0">
              <a:latin typeface="Bahnschrift Semi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74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857104" y="6505709"/>
            <a:ext cx="37317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 smtClean="0">
                <a:latin typeface="Bahnschrift SemiLight Condensed" panose="020B0502040204020203" pitchFamily="34" charset="0"/>
              </a:rPr>
              <a:t>Vir</a:t>
            </a:r>
            <a:r>
              <a:rPr lang="en-US" sz="1400" dirty="0" smtClean="0">
                <a:latin typeface="Bahnschrift SemiLight Condensed" panose="020B0502040204020203" pitchFamily="34" charset="0"/>
              </a:rPr>
              <a:t>: </a:t>
            </a:r>
            <a:r>
              <a:rPr lang="sl-SI" sz="1400" dirty="0" smtClean="0">
                <a:latin typeface="Bahnschrift SemiLight Condensed" panose="020B0502040204020203" pitchFamily="34" charset="0"/>
              </a:rPr>
              <a:t>http</a:t>
            </a:r>
            <a:r>
              <a:rPr lang="sl-SI" sz="1400" dirty="0">
                <a:latin typeface="Bahnschrift SemiLight Condensed" panose="020B0502040204020203" pitchFamily="34" charset="0"/>
              </a:rPr>
              <a:t>://www.columbia.edu/~mhs119/CO2Emissions</a:t>
            </a:r>
            <a:r>
              <a:rPr lang="sl-SI" sz="1400" dirty="0" smtClean="0">
                <a:latin typeface="Bahnschrift SemiLight Condensed" panose="020B0502040204020203" pitchFamily="34" charset="0"/>
              </a:rPr>
              <a:t>/</a:t>
            </a:r>
            <a:r>
              <a:rPr lang="en-US" sz="1400" dirty="0" smtClean="0">
                <a:latin typeface="Bahnschrift SemiLight Condensed" panose="020B0502040204020203" pitchFamily="34" charset="0"/>
              </a:rPr>
              <a:t> </a:t>
            </a:r>
            <a:endParaRPr lang="sl-SI" sz="1400" dirty="0">
              <a:latin typeface="Bahnschrift SemiLight Condensed" panose="020B0502040204020203" pitchFamily="34" charset="0"/>
            </a:endParaRPr>
          </a:p>
        </p:txBody>
      </p:sp>
      <p:sp>
        <p:nvSpPr>
          <p:cNvPr id="4" name="object 2"/>
          <p:cNvSpPr txBox="1">
            <a:spLocks/>
          </p:cNvSpPr>
          <p:nvPr/>
        </p:nvSpPr>
        <p:spPr>
          <a:xfrm>
            <a:off x="606647" y="209382"/>
            <a:ext cx="3849498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5"/>
              </a:spcBef>
            </a:pPr>
            <a:r>
              <a:rPr lang="en-US" sz="3200" kern="0" dirty="0" smtClean="0">
                <a:latin typeface="Bahnschrift SemiLight Condensed" panose="020B0502040204020203" pitchFamily="34" charset="0"/>
                <a:cs typeface="Calibri"/>
              </a:rPr>
              <a:t>Kam </a:t>
            </a:r>
            <a:r>
              <a:rPr lang="en-US" sz="3200" kern="0" dirty="0" err="1" smtClean="0">
                <a:latin typeface="Bahnschrift SemiLight Condensed" panose="020B0502040204020203" pitchFamily="34" charset="0"/>
                <a:cs typeface="Calibri"/>
              </a:rPr>
              <a:t>gremo</a:t>
            </a:r>
            <a:r>
              <a:rPr lang="sl-SI" sz="3200" kern="0" spc="-5" dirty="0" smtClean="0">
                <a:latin typeface="Bahnschrift SemiLight Condensed" panose="020B0502040204020203" pitchFamily="34" charset="0"/>
                <a:cs typeface="Calibri"/>
              </a:rPr>
              <a:t>?</a:t>
            </a:r>
            <a:endParaRPr lang="sl-SI" sz="3200" kern="0" dirty="0">
              <a:latin typeface="Bahnschrift SemiLight Condensed" panose="020B0502040204020203" pitchFamily="34" charset="0"/>
              <a:cs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4505" t="27218" r="27568" b="22012"/>
          <a:stretch/>
        </p:blipFill>
        <p:spPr>
          <a:xfrm>
            <a:off x="790307" y="4005433"/>
            <a:ext cx="4712569" cy="28080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5676" t="33624" r="26305" b="34344"/>
          <a:stretch/>
        </p:blipFill>
        <p:spPr>
          <a:xfrm>
            <a:off x="237584" y="877686"/>
            <a:ext cx="7925327" cy="297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9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32585" y="-66167"/>
            <a:ext cx="6924040" cy="1068705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" marR="5080" indent="31750">
              <a:lnSpc>
                <a:spcPts val="3890"/>
              </a:lnSpc>
              <a:spcBef>
                <a:spcPts val="585"/>
              </a:spcBef>
            </a:pPr>
            <a:r>
              <a:rPr sz="3600" spc="-20" dirty="0">
                <a:solidFill>
                  <a:schemeClr val="tx1"/>
                </a:solidFill>
                <a:latin typeface="Bahnschrift SemiLight Condensed" panose="020B0502040204020203" pitchFamily="34" charset="0"/>
                <a:cs typeface="Calibri"/>
              </a:rPr>
              <a:t>Projekcije </a:t>
            </a:r>
            <a:r>
              <a:rPr sz="3600" spc="-10" dirty="0">
                <a:solidFill>
                  <a:schemeClr val="tx1"/>
                </a:solidFill>
                <a:latin typeface="Bahnschrift SemiLight Condensed" panose="020B0502040204020203" pitchFamily="34" charset="0"/>
                <a:cs typeface="Calibri"/>
              </a:rPr>
              <a:t>regionalnega </a:t>
            </a:r>
            <a:r>
              <a:rPr sz="3600" spc="-15" dirty="0">
                <a:solidFill>
                  <a:schemeClr val="tx1"/>
                </a:solidFill>
                <a:latin typeface="Bahnschrift SemiLight Condensed" panose="020B0502040204020203" pitchFamily="34" charset="0"/>
                <a:cs typeface="Calibri"/>
              </a:rPr>
              <a:t>ogrevanja </a:t>
            </a:r>
            <a:r>
              <a:rPr sz="3600" spc="-5" dirty="0">
                <a:solidFill>
                  <a:schemeClr val="tx1"/>
                </a:solidFill>
                <a:latin typeface="Bahnschrift SemiLight Condensed" panose="020B0502040204020203" pitchFamily="34" charset="0"/>
                <a:cs typeface="Calibri"/>
              </a:rPr>
              <a:t>pri  </a:t>
            </a:r>
            <a:r>
              <a:rPr sz="3600" spc="-10" dirty="0">
                <a:solidFill>
                  <a:schemeClr val="tx1"/>
                </a:solidFill>
                <a:latin typeface="Bahnschrift SemiLight Condensed" panose="020B0502040204020203" pitchFamily="34" charset="0"/>
                <a:cs typeface="Calibri"/>
              </a:rPr>
              <a:t>različnih </a:t>
            </a:r>
            <a:r>
              <a:rPr sz="3600" spc="-5" dirty="0">
                <a:solidFill>
                  <a:schemeClr val="tx1"/>
                </a:solidFill>
                <a:latin typeface="Bahnschrift SemiLight Condensed" panose="020B0502040204020203" pitchFamily="34" charset="0"/>
                <a:cs typeface="Calibri"/>
              </a:rPr>
              <a:t>dvigih </a:t>
            </a:r>
            <a:r>
              <a:rPr sz="3600" dirty="0">
                <a:solidFill>
                  <a:schemeClr val="tx1"/>
                </a:solidFill>
                <a:latin typeface="Bahnschrift SemiLight Condensed" panose="020B0502040204020203" pitchFamily="34" charset="0"/>
                <a:cs typeface="Calibri"/>
              </a:rPr>
              <a:t>globalne</a:t>
            </a:r>
            <a:r>
              <a:rPr sz="3600" spc="-90" dirty="0">
                <a:solidFill>
                  <a:schemeClr val="tx1"/>
                </a:solidFill>
                <a:latin typeface="Bahnschrift SemiLight Condensed" panose="020B0502040204020203" pitchFamily="34" charset="0"/>
                <a:cs typeface="Calibri"/>
              </a:rPr>
              <a:t> </a:t>
            </a:r>
            <a:r>
              <a:rPr sz="3600" spc="-20" dirty="0">
                <a:solidFill>
                  <a:schemeClr val="tx1"/>
                </a:solidFill>
                <a:latin typeface="Bahnschrift SemiLight Condensed" panose="020B0502040204020203" pitchFamily="34" charset="0"/>
                <a:cs typeface="Calibri"/>
              </a:rPr>
              <a:t>temperature</a:t>
            </a:r>
            <a:endParaRPr sz="3600" dirty="0">
              <a:solidFill>
                <a:schemeClr val="tx1"/>
              </a:solidFill>
              <a:latin typeface="Bahnschrift SemiLight Condensed" panose="020B0502040204020203" pitchFamily="34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319062" y="6581580"/>
            <a:ext cx="2535555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en-US" sz="1400" spc="-5" dirty="0" err="1" smtClean="0">
                <a:latin typeface="Bahnschrift SemiLight Condensed" panose="020B0502040204020203" pitchFamily="34" charset="0"/>
                <a:cs typeface="Arial"/>
              </a:rPr>
              <a:t>Vir</a:t>
            </a:r>
            <a:r>
              <a:rPr lang="en-US" sz="1400" spc="-5" dirty="0" smtClean="0">
                <a:latin typeface="Bahnschrift SemiLight Condensed" panose="020B0502040204020203" pitchFamily="34" charset="0"/>
                <a:cs typeface="Arial"/>
              </a:rPr>
              <a:t>: </a:t>
            </a:r>
            <a:r>
              <a:rPr sz="1400" spc="-5" dirty="0" err="1" smtClean="0">
                <a:latin typeface="Bahnschrift SemiLight Condensed" panose="020B0502040204020203" pitchFamily="34" charset="0"/>
                <a:cs typeface="Arial"/>
              </a:rPr>
              <a:t>Knutti</a:t>
            </a:r>
            <a:r>
              <a:rPr sz="1400" spc="-5" dirty="0" smtClean="0">
                <a:latin typeface="Bahnschrift SemiLight Condensed" panose="020B0502040204020203" pitchFamily="34" charset="0"/>
                <a:cs typeface="Arial"/>
              </a:rPr>
              <a:t> </a:t>
            </a:r>
            <a:r>
              <a:rPr sz="1400" spc="-5" dirty="0">
                <a:latin typeface="Bahnschrift SemiLight Condensed" panose="020B0502040204020203" pitchFamily="34" charset="0"/>
                <a:cs typeface="Arial"/>
              </a:rPr>
              <a:t>et al, Nat. Geo.,</a:t>
            </a:r>
            <a:r>
              <a:rPr sz="1400" spc="30" dirty="0">
                <a:latin typeface="Bahnschrift SemiLight Condensed" panose="020B0502040204020203" pitchFamily="34" charset="0"/>
                <a:cs typeface="Arial"/>
              </a:rPr>
              <a:t> </a:t>
            </a:r>
            <a:r>
              <a:rPr sz="1400" spc="-5" dirty="0">
                <a:latin typeface="Bahnschrift SemiLight Condensed" panose="020B0502040204020203" pitchFamily="34" charset="0"/>
                <a:cs typeface="Arial"/>
              </a:rPr>
              <a:t>2015</a:t>
            </a:r>
            <a:endParaRPr sz="1400" dirty="0">
              <a:latin typeface="Bahnschrift SemiLight Condensed" panose="020B0502040204020203" pitchFamily="34" charset="0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81687" y="1267840"/>
            <a:ext cx="8087402" cy="19240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937412" y="3443383"/>
            <a:ext cx="3398143" cy="26504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1479915" y="6093873"/>
            <a:ext cx="3339979" cy="3018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1597025" y="1082738"/>
            <a:ext cx="685800" cy="370205"/>
          </a:xfrm>
          <a:custGeom>
            <a:avLst/>
            <a:gdLst/>
            <a:ahLst/>
            <a:cxnLst/>
            <a:rect l="l" t="t" r="r" b="b"/>
            <a:pathLst>
              <a:path w="685800" h="370205">
                <a:moveTo>
                  <a:pt x="0" y="369887"/>
                </a:moveTo>
                <a:lnTo>
                  <a:pt x="685800" y="369887"/>
                </a:lnTo>
                <a:lnTo>
                  <a:pt x="685800" y="0"/>
                </a:lnTo>
                <a:lnTo>
                  <a:pt x="0" y="0"/>
                </a:lnTo>
                <a:lnTo>
                  <a:pt x="0" y="3698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75892" y="1103757"/>
            <a:ext cx="5289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 smtClean="0">
                <a:solidFill>
                  <a:prstClr val="black"/>
                </a:solidFill>
                <a:cs typeface="Calibri"/>
              </a:rPr>
              <a:t>1</a:t>
            </a:r>
            <a:r>
              <a:rPr lang="en-US" dirty="0" smtClean="0">
                <a:solidFill>
                  <a:prstClr val="black"/>
                </a:solidFill>
                <a:cs typeface="Calibri"/>
              </a:rPr>
              <a:t>,</a:t>
            </a:r>
            <a:r>
              <a:rPr spc="-5" dirty="0" smtClean="0">
                <a:solidFill>
                  <a:prstClr val="black"/>
                </a:solidFill>
                <a:cs typeface="Calibri"/>
              </a:rPr>
              <a:t>5</a:t>
            </a:r>
            <a:r>
              <a:rPr dirty="0" smtClean="0">
                <a:solidFill>
                  <a:prstClr val="black"/>
                </a:solidFill>
                <a:latin typeface="Arial"/>
                <a:cs typeface="Arial"/>
              </a:rPr>
              <a:t>°</a:t>
            </a:r>
            <a:r>
              <a:rPr dirty="0" smtClean="0">
                <a:solidFill>
                  <a:prstClr val="black"/>
                </a:solidFill>
                <a:cs typeface="Calibri"/>
              </a:rPr>
              <a:t>C</a:t>
            </a:r>
            <a:endParaRPr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200525" y="1050988"/>
            <a:ext cx="894080" cy="370205"/>
          </a:xfrm>
          <a:custGeom>
            <a:avLst/>
            <a:gdLst/>
            <a:ahLst/>
            <a:cxnLst/>
            <a:rect l="l" t="t" r="r" b="b"/>
            <a:pathLst>
              <a:path w="894079" h="370205">
                <a:moveTo>
                  <a:pt x="0" y="369887"/>
                </a:moveTo>
                <a:lnTo>
                  <a:pt x="893762" y="369887"/>
                </a:lnTo>
                <a:lnTo>
                  <a:pt x="893762" y="0"/>
                </a:lnTo>
                <a:lnTo>
                  <a:pt x="0" y="0"/>
                </a:lnTo>
                <a:lnTo>
                  <a:pt x="0" y="3698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923151" y="1050988"/>
            <a:ext cx="894080" cy="370205"/>
          </a:xfrm>
          <a:custGeom>
            <a:avLst/>
            <a:gdLst/>
            <a:ahLst/>
            <a:cxnLst/>
            <a:rect l="l" t="t" r="r" b="b"/>
            <a:pathLst>
              <a:path w="894079" h="370205">
                <a:moveTo>
                  <a:pt x="0" y="369887"/>
                </a:moveTo>
                <a:lnTo>
                  <a:pt x="893762" y="369887"/>
                </a:lnTo>
                <a:lnTo>
                  <a:pt x="893762" y="0"/>
                </a:lnTo>
                <a:lnTo>
                  <a:pt x="0" y="0"/>
                </a:lnTo>
                <a:lnTo>
                  <a:pt x="0" y="3698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280153" y="1072134"/>
            <a:ext cx="30778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2734945" algn="l"/>
              </a:tabLst>
            </a:pPr>
            <a:r>
              <a:rPr spc="-5" dirty="0">
                <a:solidFill>
                  <a:prstClr val="black"/>
                </a:solidFill>
                <a:cs typeface="Calibri"/>
              </a:rPr>
              <a:t>2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°</a:t>
            </a:r>
            <a:r>
              <a:rPr dirty="0">
                <a:solidFill>
                  <a:prstClr val="black"/>
                </a:solidFill>
                <a:cs typeface="Calibri"/>
              </a:rPr>
              <a:t>C	</a:t>
            </a:r>
            <a:r>
              <a:rPr spc="-5" dirty="0">
                <a:solidFill>
                  <a:prstClr val="black"/>
                </a:solidFill>
                <a:cs typeface="Calibri"/>
              </a:rPr>
              <a:t>4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°</a:t>
            </a:r>
            <a:r>
              <a:rPr dirty="0">
                <a:solidFill>
                  <a:prstClr val="black"/>
                </a:solidFill>
                <a:cs typeface="Calibri"/>
              </a:rPr>
              <a:t>C</a:t>
            </a:r>
            <a:endParaRPr>
              <a:solidFill>
                <a:prstClr val="black"/>
              </a:solidFill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525388" y="2838515"/>
            <a:ext cx="3775075" cy="2172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6319" algn="ctr">
              <a:spcBef>
                <a:spcPts val="100"/>
              </a:spcBef>
            </a:pPr>
            <a:r>
              <a:rPr spc="-5" dirty="0">
                <a:solidFill>
                  <a:prstClr val="black"/>
                </a:solidFill>
                <a:latin typeface="Bahnschrift SemiLight Condensed" panose="020B0502040204020203" pitchFamily="34" charset="0"/>
                <a:cs typeface="Arial"/>
              </a:rPr>
              <a:t>°</a:t>
            </a:r>
            <a:r>
              <a:rPr spc="-5" dirty="0">
                <a:solidFill>
                  <a:prstClr val="black"/>
                </a:solidFill>
                <a:latin typeface="Bahnschrift SemiLight Condensed" panose="020B0502040204020203" pitchFamily="34" charset="0"/>
                <a:cs typeface="Calibri"/>
              </a:rPr>
              <a:t>C</a:t>
            </a:r>
            <a:endParaRPr dirty="0">
              <a:solidFill>
                <a:prstClr val="black"/>
              </a:solidFill>
              <a:latin typeface="Bahnschrift SemiLight Condensed" panose="020B0502040204020203" pitchFamily="34" charset="0"/>
              <a:cs typeface="Calibri"/>
            </a:endParaRPr>
          </a:p>
          <a:p>
            <a:pPr>
              <a:spcBef>
                <a:spcPts val="55"/>
              </a:spcBef>
            </a:pPr>
            <a:endParaRPr sz="2550" dirty="0">
              <a:solidFill>
                <a:prstClr val="black"/>
              </a:solidFill>
              <a:latin typeface="Bahnschrift SemiLight Condensed" panose="020B0502040204020203" pitchFamily="34" charset="0"/>
              <a:cs typeface="Times New Roman"/>
            </a:endParaRPr>
          </a:p>
          <a:p>
            <a:pPr marL="12700" marR="43815" algn="just"/>
            <a:r>
              <a:rPr sz="2400" dirty="0" err="1" smtClean="0">
                <a:solidFill>
                  <a:prstClr val="black"/>
                </a:solidFill>
                <a:latin typeface="Bahnschrift SemiLight Condensed" panose="020B0502040204020203" pitchFamily="34" charset="0"/>
                <a:cs typeface="Calibri"/>
              </a:rPr>
              <a:t>Globalno</a:t>
            </a:r>
            <a:r>
              <a:rPr sz="2400" dirty="0" smtClean="0">
                <a:solidFill>
                  <a:prstClr val="black"/>
                </a:solidFill>
                <a:latin typeface="Bahnschrift SemiLight Condensed" panose="020B0502040204020203" pitchFamily="34" charset="0"/>
                <a:cs typeface="Calibri"/>
              </a:rPr>
              <a:t> </a:t>
            </a:r>
            <a:r>
              <a:rPr sz="2400" spc="-5" dirty="0">
                <a:solidFill>
                  <a:prstClr val="black"/>
                </a:solidFill>
                <a:latin typeface="Bahnschrift SemiLight Condensed" panose="020B0502040204020203" pitchFamily="34" charset="0"/>
                <a:cs typeface="Calibri"/>
              </a:rPr>
              <a:t>segrevanje po </a:t>
            </a:r>
            <a:r>
              <a:rPr sz="2400" spc="-10" dirty="0" err="1">
                <a:solidFill>
                  <a:prstClr val="black"/>
                </a:solidFill>
                <a:latin typeface="Bahnschrift SemiLight Condensed" panose="020B0502040204020203" pitchFamily="34" charset="0"/>
                <a:cs typeface="Calibri"/>
              </a:rPr>
              <a:t>svetu</a:t>
            </a:r>
            <a:r>
              <a:rPr sz="2400" spc="-10" dirty="0">
                <a:solidFill>
                  <a:prstClr val="black"/>
                </a:solidFill>
                <a:latin typeface="Bahnschrift SemiLight Condensed" panose="020B0502040204020203" pitchFamily="34" charset="0"/>
                <a:cs typeface="Calibri"/>
              </a:rPr>
              <a:t> </a:t>
            </a:r>
            <a:r>
              <a:rPr lang="en-US" sz="2400" spc="-10" dirty="0" err="1" smtClean="0">
                <a:solidFill>
                  <a:prstClr val="black"/>
                </a:solidFill>
                <a:latin typeface="Bahnschrift SemiLight Condensed" panose="020B0502040204020203" pitchFamily="34" charset="0"/>
                <a:cs typeface="Calibri"/>
              </a:rPr>
              <a:t>š</a:t>
            </a:r>
            <a:r>
              <a:rPr sz="2400" spc="-5" dirty="0" err="1" smtClean="0">
                <a:solidFill>
                  <a:prstClr val="black"/>
                </a:solidFill>
                <a:latin typeface="Bahnschrift SemiLight Condensed" panose="020B0502040204020203" pitchFamily="34" charset="0"/>
                <a:cs typeface="Calibri"/>
              </a:rPr>
              <a:t>e</a:t>
            </a:r>
            <a:r>
              <a:rPr sz="2400" spc="-5" dirty="0" smtClean="0">
                <a:solidFill>
                  <a:prstClr val="black"/>
                </a:solidFill>
                <a:latin typeface="Bahnschrift SemiLight Condensed" panose="020B0502040204020203" pitchFamily="34" charset="0"/>
                <a:cs typeface="Calibri"/>
              </a:rPr>
              <a:t> </a:t>
            </a:r>
            <a:r>
              <a:rPr sz="2400" spc="-15" dirty="0">
                <a:solidFill>
                  <a:prstClr val="black"/>
                </a:solidFill>
                <a:latin typeface="Bahnschrift SemiLight Condensed" panose="020B0502040204020203" pitchFamily="34" charset="0"/>
                <a:cs typeface="Calibri"/>
              </a:rPr>
              <a:t>zdaleč </a:t>
            </a:r>
            <a:r>
              <a:rPr sz="2400" spc="-5" dirty="0">
                <a:solidFill>
                  <a:prstClr val="black"/>
                </a:solidFill>
                <a:latin typeface="Bahnschrift SemiLight Condensed" panose="020B0502040204020203" pitchFamily="34" charset="0"/>
                <a:cs typeface="Calibri"/>
              </a:rPr>
              <a:t>ne bo </a:t>
            </a:r>
            <a:r>
              <a:rPr sz="2400" spc="-20" dirty="0">
                <a:solidFill>
                  <a:prstClr val="black"/>
                </a:solidFill>
                <a:latin typeface="Bahnschrift SemiLight Condensed" panose="020B0502040204020203" pitchFamily="34" charset="0"/>
                <a:cs typeface="Calibri"/>
              </a:rPr>
              <a:t>enako </a:t>
            </a:r>
            <a:r>
              <a:rPr sz="2400" spc="-10" dirty="0">
                <a:solidFill>
                  <a:prstClr val="black"/>
                </a:solidFill>
                <a:latin typeface="Bahnschrift SemiLight Condensed" panose="020B0502040204020203" pitchFamily="34" charset="0"/>
                <a:cs typeface="Calibri"/>
              </a:rPr>
              <a:t>izrazito,  </a:t>
            </a:r>
            <a:r>
              <a:rPr sz="2400" spc="-5" dirty="0">
                <a:solidFill>
                  <a:prstClr val="black"/>
                </a:solidFill>
                <a:latin typeface="Bahnschrift SemiLight Condensed" panose="020B0502040204020203" pitchFamily="34" charset="0"/>
                <a:cs typeface="Calibri"/>
              </a:rPr>
              <a:t>saj bo odvisno </a:t>
            </a:r>
            <a:r>
              <a:rPr sz="2400" spc="-5" dirty="0" err="1">
                <a:solidFill>
                  <a:prstClr val="black"/>
                </a:solidFill>
                <a:latin typeface="Bahnschrift SemiLight Condensed" panose="020B0502040204020203" pitchFamily="34" charset="0"/>
                <a:cs typeface="Calibri"/>
              </a:rPr>
              <a:t>zlasti</a:t>
            </a:r>
            <a:r>
              <a:rPr sz="2400" spc="-10" dirty="0">
                <a:solidFill>
                  <a:prstClr val="black"/>
                </a:solidFill>
                <a:latin typeface="Bahnschrift SemiLight Condensed" panose="020B0502040204020203" pitchFamily="34" charset="0"/>
                <a:cs typeface="Calibri"/>
              </a:rPr>
              <a:t> </a:t>
            </a:r>
            <a:r>
              <a:rPr sz="2400" spc="-5" dirty="0" smtClean="0">
                <a:solidFill>
                  <a:prstClr val="black"/>
                </a:solidFill>
                <a:latin typeface="Bahnschrift SemiLight Condensed" panose="020B0502040204020203" pitchFamily="34" charset="0"/>
                <a:cs typeface="Calibri"/>
              </a:rPr>
              <a:t>od</a:t>
            </a:r>
            <a:r>
              <a:rPr lang="en-US" sz="2400" spc="-5" dirty="0" smtClean="0">
                <a:solidFill>
                  <a:prstClr val="black"/>
                </a:solidFill>
                <a:latin typeface="Bahnschrift SemiLight Condensed" panose="020B0502040204020203" pitchFamily="34" charset="0"/>
                <a:cs typeface="Calibri"/>
              </a:rPr>
              <a:t> </a:t>
            </a:r>
            <a:r>
              <a:rPr sz="2400" spc="-5" dirty="0" err="1" smtClean="0">
                <a:solidFill>
                  <a:prstClr val="black"/>
                </a:solidFill>
                <a:latin typeface="Bahnschrift SemiLight Condensed" panose="020B0502040204020203" pitchFamily="34" charset="0"/>
                <a:cs typeface="Calibri"/>
              </a:rPr>
              <a:t>lastnosti</a:t>
            </a:r>
            <a:r>
              <a:rPr sz="2400" spc="-5" dirty="0" smtClean="0">
                <a:solidFill>
                  <a:prstClr val="black"/>
                </a:solidFill>
                <a:latin typeface="Bahnschrift SemiLight Condensed" panose="020B0502040204020203" pitchFamily="34" charset="0"/>
                <a:cs typeface="Calibri"/>
              </a:rPr>
              <a:t> </a:t>
            </a:r>
            <a:r>
              <a:rPr sz="2400" spc="-5" dirty="0">
                <a:solidFill>
                  <a:prstClr val="black"/>
                </a:solidFill>
                <a:latin typeface="Bahnschrift SemiLight Condensed" panose="020B0502040204020203" pitchFamily="34" charset="0"/>
                <a:cs typeface="Calibri"/>
              </a:rPr>
              <a:t>površja </a:t>
            </a:r>
            <a:r>
              <a:rPr sz="2400" spc="-15" dirty="0">
                <a:solidFill>
                  <a:prstClr val="black"/>
                </a:solidFill>
                <a:latin typeface="Bahnschrift SemiLight Condensed" panose="020B0502040204020203" pitchFamily="34" charset="0"/>
                <a:cs typeface="Calibri"/>
              </a:rPr>
              <a:t>(voda/kopno)  </a:t>
            </a:r>
            <a:r>
              <a:rPr sz="2400" dirty="0">
                <a:solidFill>
                  <a:prstClr val="black"/>
                </a:solidFill>
                <a:latin typeface="Bahnschrift SemiLight Condensed" panose="020B0502040204020203" pitchFamily="34" charset="0"/>
                <a:cs typeface="Calibri"/>
              </a:rPr>
              <a:t>in </a:t>
            </a:r>
            <a:r>
              <a:rPr sz="2400" spc="-15" dirty="0">
                <a:solidFill>
                  <a:prstClr val="black"/>
                </a:solidFill>
                <a:latin typeface="Bahnschrift SemiLight Condensed" panose="020B0502040204020203" pitchFamily="34" charset="0"/>
                <a:cs typeface="Calibri"/>
              </a:rPr>
              <a:t>geografske</a:t>
            </a:r>
            <a:r>
              <a:rPr sz="2400" spc="-10" dirty="0">
                <a:solidFill>
                  <a:prstClr val="black"/>
                </a:solidFill>
                <a:latin typeface="Bahnschrift SemiLight Condensed" panose="020B0502040204020203" pitchFamily="34" charset="0"/>
                <a:cs typeface="Calibri"/>
              </a:rPr>
              <a:t> </a:t>
            </a:r>
            <a:r>
              <a:rPr sz="2400" dirty="0">
                <a:solidFill>
                  <a:prstClr val="black"/>
                </a:solidFill>
                <a:latin typeface="Bahnschrift SemiLight Condensed" panose="020B0502040204020203" pitchFamily="34" charset="0"/>
                <a:cs typeface="Calibri"/>
              </a:rPr>
              <a:t>širine.</a:t>
            </a:r>
          </a:p>
        </p:txBody>
      </p:sp>
    </p:spTree>
    <p:extLst>
      <p:ext uri="{BB962C8B-B14F-4D97-AF65-F5344CB8AC3E}">
        <p14:creationId xmlns:p14="http://schemas.microsoft.com/office/powerpoint/2010/main" val="353055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3243" t="19820" r="14189" b="22522"/>
          <a:stretch/>
        </p:blipFill>
        <p:spPr>
          <a:xfrm>
            <a:off x="65902" y="2033783"/>
            <a:ext cx="4464908" cy="44463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3108" t="26186" r="13784" b="16156"/>
          <a:stretch/>
        </p:blipFill>
        <p:spPr>
          <a:xfrm>
            <a:off x="4765748" y="1506561"/>
            <a:ext cx="4378252" cy="4288900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302715" y="214384"/>
            <a:ext cx="61967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sl-SI" dirty="0">
                <a:latin typeface="Bahnschrift SemiLight Condensed" panose="020B0502040204020203" pitchFamily="34" charset="0"/>
                <a:ea typeface="+mj-ea"/>
                <a:cs typeface="Calibri"/>
              </a:rPr>
              <a:t>PROJEKCIJE – SCENARIJ RCP4.5 </a:t>
            </a:r>
            <a:endParaRPr lang="sl-SI" altLang="sl-SI" dirty="0">
              <a:latin typeface="Bahnschrift SemiLight Condensed" panose="020B0502040204020203" pitchFamily="34" charset="0"/>
              <a:ea typeface="+mj-ea"/>
              <a:cs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33382" y="1506561"/>
            <a:ext cx="1729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Bahnschrift SemiLight Condensed" panose="020B0502040204020203" pitchFamily="34" charset="0"/>
              </a:rPr>
              <a:t>TEMPERATURA</a:t>
            </a:r>
            <a:endParaRPr lang="sl-SI" dirty="0">
              <a:latin typeface="Bahnschrift SemiLight Condensed" panose="020B05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13157" y="1045219"/>
            <a:ext cx="1729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Bahnschrift SemiLight Condensed" panose="020B0502040204020203" pitchFamily="34" charset="0"/>
              </a:rPr>
              <a:t>PADAVINE</a:t>
            </a:r>
            <a:endParaRPr lang="sl-SI" dirty="0">
              <a:latin typeface="Bahnschrift SemiLight Condensed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95279" y="6538972"/>
            <a:ext cx="11617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latin typeface="Bahnschrift SemiLight Condensed" panose="020B0502040204020203" pitchFamily="34" charset="0"/>
              </a:rPr>
              <a:t>Vir</a:t>
            </a:r>
            <a:r>
              <a:rPr lang="en-US" sz="1400" dirty="0" smtClean="0">
                <a:latin typeface="Bahnschrift SemiLight Condensed" panose="020B0502040204020203" pitchFamily="34" charset="0"/>
              </a:rPr>
              <a:t>: ARSO</a:t>
            </a:r>
            <a:endParaRPr lang="sl-SI" sz="1400" dirty="0">
              <a:latin typeface="Bahnschrift Semi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784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5823"/>
            <a:ext cx="4859274" cy="32448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7950" y="3500499"/>
            <a:ext cx="4968875" cy="33225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18540" y="281127"/>
            <a:ext cx="113093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10" dirty="0">
                <a:solidFill>
                  <a:srgbClr val="000000"/>
                </a:solidFill>
                <a:latin typeface="Bahnschrift SemiLight Condensed" panose="020B0502040204020203" pitchFamily="34" charset="0"/>
              </a:rPr>
              <a:t>danes</a:t>
            </a:r>
            <a:endParaRPr sz="3200">
              <a:latin typeface="Bahnschrift SemiLight Condensed" panose="020B0502040204020203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90168" y="3450716"/>
            <a:ext cx="92773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3200" spc="-10" dirty="0">
                <a:solidFill>
                  <a:prstClr val="black"/>
                </a:solidFill>
                <a:latin typeface="Bahnschrift SemiLight Condensed" panose="020B0502040204020203" pitchFamily="34" charset="0"/>
                <a:cs typeface="Arial"/>
              </a:rPr>
              <a:t>2070</a:t>
            </a:r>
            <a:endParaRPr sz="3200">
              <a:solidFill>
                <a:prstClr val="black"/>
              </a:solidFill>
              <a:latin typeface="Bahnschrift SemiLight Condensed" panose="020B0502040204020203" pitchFamily="34" charset="0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003800" y="836675"/>
            <a:ext cx="347662" cy="36718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52415" y="935227"/>
            <a:ext cx="3832225" cy="15811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700" spc="-5" dirty="0">
                <a:solidFill>
                  <a:prstClr val="black"/>
                </a:solidFill>
                <a:latin typeface="Bahnschrift SemiLight Condensed" panose="020B0502040204020203" pitchFamily="34" charset="0"/>
                <a:cs typeface="Arial Narrow"/>
              </a:rPr>
              <a:t>Acidofilna</a:t>
            </a:r>
            <a:r>
              <a:rPr sz="1700" spc="-30" dirty="0">
                <a:solidFill>
                  <a:prstClr val="black"/>
                </a:solidFill>
                <a:latin typeface="Bahnschrift SemiLight Condensed" panose="020B0502040204020203" pitchFamily="34" charset="0"/>
                <a:cs typeface="Arial Narrow"/>
              </a:rPr>
              <a:t> </a:t>
            </a:r>
            <a:r>
              <a:rPr sz="1700" spc="-5" dirty="0">
                <a:solidFill>
                  <a:prstClr val="black"/>
                </a:solidFill>
                <a:latin typeface="Bahnschrift SemiLight Condensed" panose="020B0502040204020203" pitchFamily="34" charset="0"/>
                <a:cs typeface="Arial Narrow"/>
              </a:rPr>
              <a:t>bukovja</a:t>
            </a:r>
            <a:endParaRPr sz="1700" dirty="0">
              <a:solidFill>
                <a:prstClr val="black"/>
              </a:solidFill>
              <a:latin typeface="Bahnschrift SemiLight Condensed" panose="020B0502040204020203" pitchFamily="34" charset="0"/>
              <a:cs typeface="Arial Narrow"/>
            </a:endParaRPr>
          </a:p>
          <a:p>
            <a:pPr marL="12700" marR="1967230"/>
            <a:r>
              <a:rPr sz="1700" spc="-5" dirty="0">
                <a:solidFill>
                  <a:prstClr val="black"/>
                </a:solidFill>
                <a:latin typeface="Bahnschrift SemiLight Condensed" panose="020B0502040204020203" pitchFamily="34" charset="0"/>
                <a:cs typeface="Arial Narrow"/>
              </a:rPr>
              <a:t>Acidofilna rdečeborovja  Predgorska bukovja  </a:t>
            </a:r>
            <a:r>
              <a:rPr sz="1700" dirty="0">
                <a:solidFill>
                  <a:prstClr val="black"/>
                </a:solidFill>
                <a:latin typeface="Bahnschrift SemiLight Condensed" panose="020B0502040204020203" pitchFamily="34" charset="0"/>
                <a:cs typeface="Arial Narrow"/>
              </a:rPr>
              <a:t>Gorska</a:t>
            </a:r>
            <a:r>
              <a:rPr sz="1700" spc="-25" dirty="0">
                <a:solidFill>
                  <a:prstClr val="black"/>
                </a:solidFill>
                <a:latin typeface="Bahnschrift SemiLight Condensed" panose="020B0502040204020203" pitchFamily="34" charset="0"/>
                <a:cs typeface="Arial Narrow"/>
              </a:rPr>
              <a:t> </a:t>
            </a:r>
            <a:r>
              <a:rPr sz="1700" spc="-5" dirty="0">
                <a:solidFill>
                  <a:prstClr val="black"/>
                </a:solidFill>
                <a:latin typeface="Bahnschrift SemiLight Condensed" panose="020B0502040204020203" pitchFamily="34" charset="0"/>
                <a:cs typeface="Arial Narrow"/>
              </a:rPr>
              <a:t>bukovja</a:t>
            </a:r>
            <a:endParaRPr sz="1700" dirty="0">
              <a:solidFill>
                <a:prstClr val="black"/>
              </a:solidFill>
              <a:latin typeface="Bahnschrift SemiLight Condensed" panose="020B0502040204020203" pitchFamily="34" charset="0"/>
              <a:cs typeface="Arial Narrow"/>
            </a:endParaRPr>
          </a:p>
          <a:p>
            <a:pPr marL="12700" marR="5080"/>
            <a:r>
              <a:rPr sz="1700" spc="-5" dirty="0">
                <a:solidFill>
                  <a:prstClr val="black"/>
                </a:solidFill>
                <a:latin typeface="Bahnschrift SemiLight Condensed" panose="020B0502040204020203" pitchFamily="34" charset="0"/>
                <a:cs typeface="Arial Narrow"/>
              </a:rPr>
              <a:t>(Visoko)gorska bukovja </a:t>
            </a:r>
            <a:r>
              <a:rPr sz="1700" dirty="0">
                <a:solidFill>
                  <a:prstClr val="black"/>
                </a:solidFill>
                <a:latin typeface="Bahnschrift SemiLight Condensed" panose="020B0502040204020203" pitchFamily="34" charset="0"/>
                <a:cs typeface="Arial Narrow"/>
              </a:rPr>
              <a:t>v </a:t>
            </a:r>
            <a:r>
              <a:rPr sz="1700" spc="-5" dirty="0">
                <a:solidFill>
                  <a:prstClr val="black"/>
                </a:solidFill>
                <a:latin typeface="Bahnschrift SemiLight Condensed" panose="020B0502040204020203" pitchFamily="34" charset="0"/>
                <a:cs typeface="Arial Narrow"/>
              </a:rPr>
              <a:t>(pred)alpskem območj  (Visoko)gorska bukovja </a:t>
            </a:r>
            <a:r>
              <a:rPr sz="1700" dirty="0">
                <a:solidFill>
                  <a:prstClr val="black"/>
                </a:solidFill>
                <a:latin typeface="Bahnschrift SemiLight Condensed" panose="020B0502040204020203" pitchFamily="34" charset="0"/>
                <a:cs typeface="Arial Narrow"/>
              </a:rPr>
              <a:t>v (pred)dinarskem</a:t>
            </a:r>
            <a:r>
              <a:rPr sz="1700" spc="-100" dirty="0">
                <a:solidFill>
                  <a:prstClr val="black"/>
                </a:solidFill>
                <a:latin typeface="Bahnschrift SemiLight Condensed" panose="020B0502040204020203" pitchFamily="34" charset="0"/>
                <a:cs typeface="Arial Narrow"/>
              </a:rPr>
              <a:t> </a:t>
            </a:r>
            <a:r>
              <a:rPr sz="1700" spc="-5" dirty="0">
                <a:solidFill>
                  <a:prstClr val="black"/>
                </a:solidFill>
                <a:latin typeface="Bahnschrift SemiLight Condensed" panose="020B0502040204020203" pitchFamily="34" charset="0"/>
                <a:cs typeface="Arial Narrow"/>
              </a:rPr>
              <a:t>obmo</a:t>
            </a:r>
            <a:endParaRPr sz="1700" dirty="0">
              <a:solidFill>
                <a:prstClr val="black"/>
              </a:solidFill>
              <a:latin typeface="Bahnschrift SemiLight Condensed" panose="020B0502040204020203" pitchFamily="34" charset="0"/>
              <a:cs typeface="Arial Narrow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20" dirty="0">
                <a:latin typeface="Bahnschrift SemiLight Condensed" panose="020B0502040204020203" pitchFamily="34" charset="0"/>
              </a:rPr>
              <a:t>Termofilna</a:t>
            </a:r>
            <a:r>
              <a:rPr spc="-30" dirty="0">
                <a:latin typeface="Bahnschrift SemiLight Condensed" panose="020B0502040204020203" pitchFamily="34" charset="0"/>
              </a:rPr>
              <a:t> </a:t>
            </a:r>
            <a:r>
              <a:rPr spc="-5" dirty="0">
                <a:latin typeface="Bahnschrift SemiLight Condensed" panose="020B0502040204020203" pitchFamily="34" charset="0"/>
              </a:rPr>
              <a:t>bukovja</a:t>
            </a:r>
          </a:p>
          <a:p>
            <a:pPr marL="12700">
              <a:lnSpc>
                <a:spcPct val="100000"/>
              </a:lnSpc>
            </a:pPr>
            <a:r>
              <a:rPr spc="-5" dirty="0">
                <a:latin typeface="Bahnschrift SemiLight Condensed" panose="020B0502040204020203" pitchFamily="34" charset="0"/>
              </a:rPr>
              <a:t>Kolinska</a:t>
            </a:r>
            <a:r>
              <a:rPr spc="-20" dirty="0">
                <a:latin typeface="Bahnschrift SemiLight Condensed" panose="020B0502040204020203" pitchFamily="34" charset="0"/>
              </a:rPr>
              <a:t> </a:t>
            </a:r>
            <a:r>
              <a:rPr spc="-5" dirty="0">
                <a:latin typeface="Bahnschrift SemiLight Condensed" panose="020B0502040204020203" pitchFamily="34" charset="0"/>
              </a:rPr>
              <a:t>hrastova-belogabrovja</a:t>
            </a:r>
          </a:p>
          <a:p>
            <a:pPr marL="12700">
              <a:lnSpc>
                <a:spcPct val="100000"/>
              </a:lnSpc>
            </a:pPr>
            <a:r>
              <a:rPr dirty="0">
                <a:latin typeface="Bahnschrift SemiLight Condensed" panose="020B0502040204020203" pitchFamily="34" charset="0"/>
              </a:rPr>
              <a:t>Nižinska </a:t>
            </a:r>
            <a:r>
              <a:rPr spc="-5" dirty="0">
                <a:latin typeface="Bahnschrift SemiLight Condensed" panose="020B0502040204020203" pitchFamily="34" charset="0"/>
              </a:rPr>
              <a:t>vrbovja, jelševja in</a:t>
            </a:r>
            <a:r>
              <a:rPr spc="-20" dirty="0">
                <a:latin typeface="Bahnschrift SemiLight Condensed" panose="020B0502040204020203" pitchFamily="34" charset="0"/>
              </a:rPr>
              <a:t> </a:t>
            </a:r>
            <a:r>
              <a:rPr spc="-5" dirty="0">
                <a:latin typeface="Bahnschrift SemiLight Condensed" panose="020B0502040204020203" pitchFamily="34" charset="0"/>
              </a:rPr>
              <a:t>dobovja</a:t>
            </a:r>
          </a:p>
          <a:p>
            <a:pPr marL="12700" marR="5080">
              <a:lnSpc>
                <a:spcPct val="100000"/>
              </a:lnSpc>
            </a:pPr>
            <a:r>
              <a:rPr spc="-20" dirty="0">
                <a:latin typeface="Bahnschrift SemiLight Condensed" panose="020B0502040204020203" pitchFamily="34" charset="0"/>
              </a:rPr>
              <a:t>Termofilna </a:t>
            </a:r>
            <a:r>
              <a:rPr spc="-5" dirty="0">
                <a:latin typeface="Bahnschrift SemiLight Condensed" panose="020B0502040204020203" pitchFamily="34" charset="0"/>
              </a:rPr>
              <a:t>črnogabrovja, hrastovja, rdečeborovj  Jelovja</a:t>
            </a:r>
          </a:p>
          <a:p>
            <a:pPr marL="12700" marR="2898140">
              <a:lnSpc>
                <a:spcPct val="100000"/>
              </a:lnSpc>
            </a:pPr>
            <a:r>
              <a:rPr dirty="0">
                <a:latin typeface="Bahnschrift SemiLight Condensed" panose="020B0502040204020203" pitchFamily="34" charset="0"/>
              </a:rPr>
              <a:t>Sm</a:t>
            </a:r>
            <a:r>
              <a:rPr spc="5" dirty="0">
                <a:latin typeface="Bahnschrift SemiLight Condensed" panose="020B0502040204020203" pitchFamily="34" charset="0"/>
              </a:rPr>
              <a:t>r</a:t>
            </a:r>
            <a:r>
              <a:rPr spc="-5" dirty="0">
                <a:latin typeface="Bahnschrift SemiLight Condensed" panose="020B0502040204020203" pitchFamily="34" charset="0"/>
              </a:rPr>
              <a:t>ekovja  </a:t>
            </a:r>
            <a:r>
              <a:rPr dirty="0">
                <a:latin typeface="Bahnschrift SemiLight Condensed" panose="020B0502040204020203" pitchFamily="34" charset="0"/>
              </a:rPr>
              <a:t>Ruševja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4995562" y="4598997"/>
            <a:ext cx="3689350" cy="2571858"/>
          </a:xfrm>
          <a:prstGeom prst="rect">
            <a:avLst/>
          </a:prstGeom>
        </p:spPr>
        <p:txBody>
          <a:bodyPr vert="horz" wrap="square" lIns="0" tIns="164465" rIns="0" bIns="0" rtlCol="0">
            <a:spAutoFit/>
          </a:bodyPr>
          <a:lstStyle/>
          <a:p>
            <a:pPr marL="12700" marR="5080">
              <a:spcBef>
                <a:spcPts val="1660"/>
              </a:spcBef>
            </a:pPr>
            <a:r>
              <a:rPr sz="2800" spc="-5" dirty="0" err="1" smtClean="0">
                <a:latin typeface="Bahnschrift SemiLight Condensed" panose="020B0502040204020203" pitchFamily="34" charset="0"/>
                <a:cs typeface="Arial"/>
              </a:rPr>
              <a:t>Kako</a:t>
            </a:r>
            <a:r>
              <a:rPr sz="2800" spc="-5" dirty="0" smtClean="0">
                <a:latin typeface="Bahnschrift SemiLight Condensed" panose="020B0502040204020203" pitchFamily="34" charset="0"/>
                <a:cs typeface="Arial"/>
              </a:rPr>
              <a:t> </a:t>
            </a:r>
            <a:r>
              <a:rPr lang="en-US" sz="2800" spc="-5" dirty="0" err="1" smtClean="0">
                <a:latin typeface="Bahnschrift SemiLight Condensed" panose="020B0502040204020203" pitchFamily="34" charset="0"/>
                <a:cs typeface="Arial"/>
              </a:rPr>
              <a:t>bodo</a:t>
            </a:r>
            <a:r>
              <a:rPr lang="en-US" sz="2800" spc="-5" dirty="0" smtClean="0">
                <a:latin typeface="Bahnschrift SemiLight Condensed" panose="020B0502040204020203" pitchFamily="34" charset="0"/>
                <a:cs typeface="Arial"/>
              </a:rPr>
              <a:t> </a:t>
            </a:r>
            <a:r>
              <a:rPr sz="2800" dirty="0" err="1" smtClean="0">
                <a:latin typeface="Bahnschrift SemiLight Condensed" panose="020B0502040204020203" pitchFamily="34" charset="0"/>
                <a:cs typeface="Arial"/>
              </a:rPr>
              <a:t>podnebne</a:t>
            </a:r>
            <a:r>
              <a:rPr sz="2800" dirty="0" smtClean="0">
                <a:latin typeface="Bahnschrift SemiLight Condensed" panose="020B0502040204020203" pitchFamily="34" charset="0"/>
                <a:cs typeface="Arial"/>
              </a:rPr>
              <a:t>  </a:t>
            </a:r>
            <a:r>
              <a:rPr sz="2800" dirty="0">
                <a:latin typeface="Bahnschrift SemiLight Condensed" panose="020B0502040204020203" pitchFamily="34" charset="0"/>
                <a:cs typeface="Arial"/>
              </a:rPr>
              <a:t>spremembe vplivale</a:t>
            </a:r>
            <a:r>
              <a:rPr sz="2800" spc="-50" dirty="0">
                <a:latin typeface="Bahnschrift SemiLight Condensed" panose="020B0502040204020203" pitchFamily="34" charset="0"/>
                <a:cs typeface="Arial"/>
              </a:rPr>
              <a:t> </a:t>
            </a:r>
            <a:r>
              <a:rPr sz="2800" spc="-5" dirty="0">
                <a:latin typeface="Bahnschrift SemiLight Condensed" panose="020B0502040204020203" pitchFamily="34" charset="0"/>
                <a:cs typeface="Arial"/>
              </a:rPr>
              <a:t>na  naše</a:t>
            </a:r>
            <a:r>
              <a:rPr sz="2800" spc="5" dirty="0">
                <a:latin typeface="Bahnschrift SemiLight Condensed" panose="020B0502040204020203" pitchFamily="34" charset="0"/>
                <a:cs typeface="Arial"/>
              </a:rPr>
              <a:t> </a:t>
            </a:r>
            <a:r>
              <a:rPr sz="2800" spc="-5" dirty="0" err="1">
                <a:solidFill>
                  <a:schemeClr val="accent6">
                    <a:lumMod val="75000"/>
                  </a:schemeClr>
                </a:solidFill>
                <a:latin typeface="Bahnschrift SemiLight Condensed" panose="020B0502040204020203" pitchFamily="34" charset="0"/>
                <a:cs typeface="Arial"/>
              </a:rPr>
              <a:t>ekosisteme</a:t>
            </a:r>
            <a:r>
              <a:rPr sz="2800" spc="-5" dirty="0" smtClean="0">
                <a:latin typeface="Bahnschrift SemiLight Condensed" panose="020B0502040204020203" pitchFamily="34" charset="0"/>
                <a:cs typeface="Arial"/>
              </a:rPr>
              <a:t>?</a:t>
            </a:r>
            <a:r>
              <a:rPr lang="sl-SI" sz="2800" dirty="0">
                <a:latin typeface="Bahnschrift SemiLight Condensed" panose="020B0502040204020203" pitchFamily="34" charset="0"/>
                <a:cs typeface="Arial"/>
              </a:rPr>
              <a:t> </a:t>
            </a:r>
            <a:endParaRPr lang="en-US" sz="2800" dirty="0" smtClean="0">
              <a:latin typeface="Bahnschrift SemiLight Condensed" panose="020B0502040204020203" pitchFamily="34" charset="0"/>
              <a:cs typeface="Arial"/>
            </a:endParaRPr>
          </a:p>
          <a:p>
            <a:pPr marL="12700" marR="5080">
              <a:spcBef>
                <a:spcPts val="1660"/>
              </a:spcBef>
            </a:pPr>
            <a:r>
              <a:rPr lang="en-US" sz="1400" smtClean="0">
                <a:latin typeface="Bahnschrift SemiLight Condensed" panose="020B0502040204020203" pitchFamily="34" charset="0"/>
                <a:cs typeface="Arial"/>
              </a:rPr>
              <a:t>Vir</a:t>
            </a:r>
            <a:r>
              <a:rPr lang="sl-SI" sz="1400" smtClean="0">
                <a:latin typeface="Bahnschrift SemiLight Condensed" panose="020B0502040204020203" pitchFamily="34" charset="0"/>
                <a:cs typeface="Arial"/>
              </a:rPr>
              <a:t>Kutnar </a:t>
            </a:r>
            <a:r>
              <a:rPr lang="sl-SI" sz="1400" dirty="0">
                <a:latin typeface="Bahnschrift SemiLight Condensed" panose="020B0502040204020203" pitchFamily="34" charset="0"/>
                <a:cs typeface="Arial"/>
              </a:rPr>
              <a:t>in sod.,</a:t>
            </a:r>
            <a:r>
              <a:rPr lang="sl-SI" sz="1400" spc="-70" dirty="0">
                <a:latin typeface="Bahnschrift SemiLight Condensed" panose="020B0502040204020203" pitchFamily="34" charset="0"/>
                <a:cs typeface="Arial"/>
              </a:rPr>
              <a:t> </a:t>
            </a:r>
            <a:r>
              <a:rPr lang="sl-SI" sz="1400" dirty="0">
                <a:latin typeface="Bahnschrift SemiLight Condensed" panose="020B0502040204020203" pitchFamily="34" charset="0"/>
                <a:cs typeface="Arial"/>
              </a:rPr>
              <a:t>2010</a:t>
            </a:r>
            <a:endParaRPr lang="sl-SI" sz="2400" dirty="0">
              <a:latin typeface="Bahnschrift SemiLight Condensed" panose="020B0502040204020203" pitchFamily="34" charset="0"/>
              <a:cs typeface="Arial"/>
            </a:endParaRPr>
          </a:p>
          <a:p>
            <a:pPr marL="12700" marR="5080">
              <a:spcBef>
                <a:spcPts val="1660"/>
              </a:spcBef>
            </a:pPr>
            <a:endParaRPr sz="2800" dirty="0">
              <a:solidFill>
                <a:prstClr val="black"/>
              </a:solidFill>
              <a:latin typeface="Bahnschrift SemiLight Condensed" panose="020B0502040204020203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1262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65526" y="126465"/>
            <a:ext cx="5781475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103755" marR="5080" indent="-2091689">
              <a:lnSpc>
                <a:spcPct val="100000"/>
              </a:lnSpc>
              <a:spcBef>
                <a:spcPts val="95"/>
              </a:spcBef>
            </a:pPr>
            <a:r>
              <a:rPr spc="-10" dirty="0">
                <a:solidFill>
                  <a:schemeClr val="tx1"/>
                </a:solidFill>
                <a:latin typeface="Bahnschrift SemiLight Condensed" panose="020B0502040204020203" pitchFamily="34" charset="0"/>
              </a:rPr>
              <a:t>Podnebne spremembe </a:t>
            </a:r>
            <a:r>
              <a:rPr spc="-10" dirty="0" err="1">
                <a:solidFill>
                  <a:schemeClr val="tx1"/>
                </a:solidFill>
                <a:latin typeface="Bahnschrift SemiLight Condensed" panose="020B0502040204020203" pitchFamily="34" charset="0"/>
              </a:rPr>
              <a:t>prinašajo</a:t>
            </a:r>
            <a:r>
              <a:rPr spc="-10" dirty="0">
                <a:solidFill>
                  <a:schemeClr val="tx1"/>
                </a:solidFill>
                <a:latin typeface="Bahnschrift SemiLight Condensed" panose="020B0502040204020203" pitchFamily="34" charset="0"/>
              </a:rPr>
              <a:t>  </a:t>
            </a:r>
            <a:r>
              <a:rPr lang="en-US" spc="-10" dirty="0" smtClean="0">
                <a:solidFill>
                  <a:schemeClr val="tx1"/>
                </a:solidFill>
                <a:latin typeface="Bahnschrift SemiLight Condensed" panose="020B0502040204020203" pitchFamily="34" charset="0"/>
              </a:rPr>
              <a:t/>
            </a:r>
            <a:br>
              <a:rPr lang="en-US" spc="-10" dirty="0" smtClean="0">
                <a:solidFill>
                  <a:schemeClr val="tx1"/>
                </a:solidFill>
                <a:latin typeface="Bahnschrift SemiLight Condensed" panose="020B0502040204020203" pitchFamily="34" charset="0"/>
              </a:rPr>
            </a:br>
            <a:r>
              <a:rPr spc="-5" dirty="0" smtClean="0">
                <a:solidFill>
                  <a:schemeClr val="tx1"/>
                </a:solidFill>
                <a:latin typeface="Bahnschrift SemiLight Condensed" panose="020B0502040204020203" pitchFamily="34" charset="0"/>
              </a:rPr>
              <a:t>nova</a:t>
            </a:r>
            <a:r>
              <a:rPr spc="5" dirty="0" smtClean="0">
                <a:solidFill>
                  <a:schemeClr val="tx1"/>
                </a:solidFill>
                <a:latin typeface="Bahnschrift SemiLight Condensed" panose="020B0502040204020203" pitchFamily="34" charset="0"/>
              </a:rPr>
              <a:t> </a:t>
            </a:r>
            <a:r>
              <a:rPr spc="-5" dirty="0">
                <a:solidFill>
                  <a:schemeClr val="accent6">
                    <a:lumMod val="75000"/>
                  </a:schemeClr>
                </a:solidFill>
                <a:latin typeface="Bahnschrift SemiLight Condensed" panose="020B0502040204020203" pitchFamily="34" charset="0"/>
              </a:rPr>
              <a:t>tveganja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773172" y="1885314"/>
            <a:ext cx="3570604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000" dirty="0">
                <a:latin typeface="Bahnschrift SemiLight Condensed" panose="020B0502040204020203" pitchFamily="34" charset="0"/>
                <a:cs typeface="Arial"/>
              </a:rPr>
              <a:t>(Poplave, suše, </a:t>
            </a:r>
            <a:r>
              <a:rPr sz="2000" spc="-5" dirty="0">
                <a:latin typeface="Bahnschrift SemiLight Condensed" panose="020B0502040204020203" pitchFamily="34" charset="0"/>
                <a:cs typeface="Arial"/>
              </a:rPr>
              <a:t>plazovi,</a:t>
            </a:r>
            <a:r>
              <a:rPr sz="2000" spc="-125" dirty="0">
                <a:latin typeface="Bahnschrift SemiLight Condensed" panose="020B0502040204020203" pitchFamily="34" charset="0"/>
                <a:cs typeface="Arial"/>
              </a:rPr>
              <a:t> </a:t>
            </a:r>
            <a:r>
              <a:rPr sz="2000" dirty="0">
                <a:latin typeface="Bahnschrift SemiLight Condensed" panose="020B0502040204020203" pitchFamily="34" charset="0"/>
                <a:cs typeface="Arial"/>
              </a:rPr>
              <a:t>neurja)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44067" y="1625624"/>
            <a:ext cx="1715135" cy="1196340"/>
          </a:xfrm>
          <a:prstGeom prst="rect">
            <a:avLst/>
          </a:prstGeom>
        </p:spPr>
        <p:txBody>
          <a:bodyPr vert="horz" wrap="square" lIns="0" tIns="170815" rIns="0" bIns="0" rtlCol="0">
            <a:spAutoFit/>
          </a:bodyPr>
          <a:lstStyle/>
          <a:p>
            <a:pPr marL="355600" indent="-343535">
              <a:spcBef>
                <a:spcPts val="1345"/>
              </a:spcBef>
              <a:buClr>
                <a:srgbClr val="FF3300"/>
              </a:buClr>
              <a:buFont typeface="Wingdings"/>
              <a:buChar char=""/>
              <a:tabLst>
                <a:tab pos="354965" algn="l"/>
                <a:tab pos="356235" algn="l"/>
              </a:tabLst>
            </a:pPr>
            <a:r>
              <a:rPr sz="2800" spc="-5" dirty="0">
                <a:latin typeface="Bahnschrift SemiLight Condensed" panose="020B0502040204020203" pitchFamily="34" charset="0"/>
                <a:cs typeface="Arial"/>
              </a:rPr>
              <a:t>Fizična</a:t>
            </a:r>
            <a:endParaRPr sz="2800" dirty="0">
              <a:latin typeface="Bahnschrift SemiLight Condensed" panose="020B0502040204020203" pitchFamily="34" charset="0"/>
              <a:cs typeface="Arial"/>
            </a:endParaRPr>
          </a:p>
          <a:p>
            <a:pPr marL="355600" indent="-343535">
              <a:spcBef>
                <a:spcPts val="1250"/>
              </a:spcBef>
              <a:buClr>
                <a:srgbClr val="FF3300"/>
              </a:buClr>
              <a:buFont typeface="Wingdings"/>
              <a:buChar char=""/>
              <a:tabLst>
                <a:tab pos="354965" algn="l"/>
                <a:tab pos="356235" algn="l"/>
              </a:tabLst>
            </a:pPr>
            <a:r>
              <a:rPr sz="2800" spc="-5" dirty="0">
                <a:latin typeface="Bahnschrift SemiLight Condensed" panose="020B0502040204020203" pitchFamily="34" charset="0"/>
                <a:cs typeface="Arial"/>
              </a:rPr>
              <a:t>Poli</a:t>
            </a:r>
            <a:r>
              <a:rPr sz="2800" dirty="0">
                <a:latin typeface="Bahnschrift SemiLight Condensed" panose="020B0502040204020203" pitchFamily="34" charset="0"/>
                <a:cs typeface="Arial"/>
              </a:rPr>
              <a:t>tična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773172" y="2470708"/>
            <a:ext cx="554799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000" dirty="0">
                <a:latin typeface="Bahnschrift SemiLight Condensed" panose="020B0502040204020203" pitchFamily="34" charset="0"/>
                <a:cs typeface="Arial"/>
              </a:rPr>
              <a:t>(Nestabilnost, vojne za vodo, okoljski</a:t>
            </a:r>
            <a:r>
              <a:rPr sz="2000" spc="-125" dirty="0">
                <a:latin typeface="Bahnschrift SemiLight Condensed" panose="020B0502040204020203" pitchFamily="34" charset="0"/>
                <a:cs typeface="Arial"/>
              </a:rPr>
              <a:t> </a:t>
            </a:r>
            <a:r>
              <a:rPr sz="2000" dirty="0">
                <a:latin typeface="Bahnschrift SemiLight Condensed" panose="020B0502040204020203" pitchFamily="34" charset="0"/>
                <a:cs typeface="Arial"/>
              </a:rPr>
              <a:t>terorizem?)</a:t>
            </a:r>
            <a:endParaRPr sz="2000">
              <a:latin typeface="Bahnschrift SemiLight Condensed" panose="020B0502040204020203" pitchFamily="34" charset="0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44067" y="2955417"/>
            <a:ext cx="722439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indent="-343535">
              <a:spcBef>
                <a:spcPts val="95"/>
              </a:spcBef>
              <a:buClr>
                <a:srgbClr val="FF3300"/>
              </a:buClr>
              <a:buFont typeface="Wingdings"/>
              <a:buChar char=""/>
              <a:tabLst>
                <a:tab pos="354965" algn="l"/>
                <a:tab pos="356235" algn="l"/>
              </a:tabLst>
            </a:pPr>
            <a:r>
              <a:rPr sz="2800" spc="-5" dirty="0" err="1" smtClean="0">
                <a:latin typeface="Bahnschrift SemiLight Condensed" panose="020B0502040204020203" pitchFamily="34" charset="0"/>
                <a:cs typeface="Arial"/>
              </a:rPr>
              <a:t>Ekonomska</a:t>
            </a:r>
            <a:r>
              <a:rPr lang="en-US" sz="2800" spc="-5" dirty="0" smtClean="0">
                <a:latin typeface="Bahnschrift SemiLight Condensed" panose="020B0502040204020203" pitchFamily="34" charset="0"/>
                <a:cs typeface="Arial"/>
              </a:rPr>
              <a:t>	</a:t>
            </a:r>
            <a:r>
              <a:rPr sz="2800" spc="-5" dirty="0" smtClean="0">
                <a:latin typeface="Bahnschrift SemiLight Condensed" panose="020B0502040204020203" pitchFamily="34" charset="0"/>
                <a:cs typeface="Arial"/>
              </a:rPr>
              <a:t> </a:t>
            </a:r>
            <a:r>
              <a:rPr sz="2000" dirty="0">
                <a:latin typeface="Bahnschrift SemiLight Condensed" panose="020B0502040204020203" pitchFamily="34" charset="0"/>
                <a:cs typeface="Arial"/>
              </a:rPr>
              <a:t>(Spremembe zalog, fluktuacije cen in</a:t>
            </a:r>
            <a:r>
              <a:rPr sz="2000" spc="275" dirty="0">
                <a:latin typeface="Bahnschrift SemiLight Condensed" panose="020B0502040204020203" pitchFamily="34" charset="0"/>
                <a:cs typeface="Arial"/>
              </a:rPr>
              <a:t> </a:t>
            </a:r>
            <a:r>
              <a:rPr sz="2000" spc="-5" dirty="0">
                <a:latin typeface="Bahnschrift SemiLight Condensed" panose="020B0502040204020203" pitchFamily="34" charset="0"/>
                <a:cs typeface="Arial"/>
              </a:rPr>
              <a:t>valut)</a:t>
            </a:r>
            <a:endParaRPr sz="2000" dirty="0">
              <a:latin typeface="Bahnschrift SemiLight Condensed" panose="020B0502040204020203" pitchFamily="34" charset="0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44067" y="3540633"/>
            <a:ext cx="173418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indent="-343535">
              <a:spcBef>
                <a:spcPts val="95"/>
              </a:spcBef>
              <a:buClr>
                <a:srgbClr val="FF3300"/>
              </a:buClr>
              <a:buFont typeface="Wingdings"/>
              <a:buChar char=""/>
              <a:tabLst>
                <a:tab pos="354965" algn="l"/>
                <a:tab pos="356235" algn="l"/>
              </a:tabLst>
            </a:pPr>
            <a:r>
              <a:rPr sz="2800" spc="-5" dirty="0">
                <a:latin typeface="Bahnschrift SemiLight Condensed" panose="020B0502040204020203" pitchFamily="34" charset="0"/>
                <a:cs typeface="Arial"/>
              </a:rPr>
              <a:t>Soc</a:t>
            </a:r>
            <a:r>
              <a:rPr sz="2800" dirty="0">
                <a:latin typeface="Bahnschrift SemiLight Condensed" panose="020B0502040204020203" pitchFamily="34" charset="0"/>
                <a:cs typeface="Arial"/>
              </a:rPr>
              <a:t>i</a:t>
            </a:r>
            <a:r>
              <a:rPr sz="2800" spc="-5" dirty="0">
                <a:latin typeface="Bahnschrift SemiLight Condensed" panose="020B0502040204020203" pitchFamily="34" charset="0"/>
                <a:cs typeface="Arial"/>
              </a:rPr>
              <a:t>a</a:t>
            </a:r>
            <a:r>
              <a:rPr sz="2800" spc="5" dirty="0">
                <a:latin typeface="Bahnschrift SemiLight Condensed" panose="020B0502040204020203" pitchFamily="34" charset="0"/>
                <a:cs typeface="Arial"/>
              </a:rPr>
              <a:t>l</a:t>
            </a:r>
            <a:r>
              <a:rPr sz="2800" dirty="0">
                <a:latin typeface="Bahnschrift SemiLight Condensed" panose="020B0502040204020203" pitchFamily="34" charset="0"/>
                <a:cs typeface="Arial"/>
              </a:rPr>
              <a:t>na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2773172" y="3596131"/>
            <a:ext cx="364553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dirty="0">
                <a:latin typeface="Bahnschrift SemiLight Condensed" panose="020B0502040204020203" pitchFamily="34" charset="0"/>
                <a:cs typeface="Arial"/>
              </a:rPr>
              <a:t>(Migracije, civilna</a:t>
            </a:r>
            <a:r>
              <a:rPr sz="2000" spc="-95" dirty="0">
                <a:latin typeface="Bahnschrift SemiLight Condensed" panose="020B0502040204020203" pitchFamily="34" charset="0"/>
                <a:cs typeface="Arial"/>
              </a:rPr>
              <a:t> </a:t>
            </a:r>
            <a:r>
              <a:rPr sz="2000" dirty="0">
                <a:latin typeface="Bahnschrift SemiLight Condensed" panose="020B0502040204020203" pitchFamily="34" charset="0"/>
                <a:cs typeface="Arial"/>
              </a:rPr>
              <a:t>nepokorščina)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944067" y="4125925"/>
            <a:ext cx="7785100" cy="193322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indent="-343535">
              <a:spcBef>
                <a:spcPts val="95"/>
              </a:spcBef>
              <a:buClr>
                <a:srgbClr val="FF3300"/>
              </a:buClr>
              <a:buFont typeface="Wingdings"/>
              <a:buChar char=""/>
              <a:tabLst>
                <a:tab pos="354965" algn="l"/>
                <a:tab pos="356235" algn="l"/>
              </a:tabLst>
            </a:pPr>
            <a:r>
              <a:rPr sz="2800" dirty="0" err="1">
                <a:latin typeface="Bahnschrift SemiLight Condensed" panose="020B0502040204020203" pitchFamily="34" charset="0"/>
                <a:cs typeface="Arial"/>
              </a:rPr>
              <a:t>Regulatorna</a:t>
            </a:r>
            <a:r>
              <a:rPr sz="2800" dirty="0">
                <a:latin typeface="Bahnschrift SemiLight Condensed" panose="020B0502040204020203" pitchFamily="34" charset="0"/>
                <a:cs typeface="Arial"/>
              </a:rPr>
              <a:t> </a:t>
            </a:r>
            <a:r>
              <a:rPr sz="2000" dirty="0" smtClean="0">
                <a:latin typeface="Bahnschrift SemiLight Condensed" panose="020B0502040204020203" pitchFamily="34" charset="0"/>
                <a:cs typeface="Arial"/>
              </a:rPr>
              <a:t>(</a:t>
            </a:r>
            <a:r>
              <a:rPr sz="2000" dirty="0">
                <a:latin typeface="Bahnschrift SemiLight Condensed" panose="020B0502040204020203" pitchFamily="34" charset="0"/>
                <a:cs typeface="Arial"/>
              </a:rPr>
              <a:t>Spremembe davkov, pravnih struktur in</a:t>
            </a:r>
            <a:r>
              <a:rPr sz="2000" spc="195" dirty="0">
                <a:latin typeface="Bahnschrift SemiLight Condensed" panose="020B0502040204020203" pitchFamily="34" charset="0"/>
                <a:cs typeface="Arial"/>
              </a:rPr>
              <a:t> </a:t>
            </a:r>
            <a:r>
              <a:rPr sz="2000" dirty="0">
                <a:latin typeface="Bahnschrift SemiLight Condensed" panose="020B0502040204020203" pitchFamily="34" charset="0"/>
                <a:cs typeface="Arial"/>
              </a:rPr>
              <a:t>obvez)</a:t>
            </a:r>
          </a:p>
          <a:p>
            <a:endParaRPr sz="3100" dirty="0">
              <a:latin typeface="Bahnschrift SemiLight Condensed" panose="020B0502040204020203" pitchFamily="34" charset="0"/>
              <a:cs typeface="Times New Roman"/>
            </a:endParaRPr>
          </a:p>
          <a:p>
            <a:pPr marL="155575" algn="ctr">
              <a:lnSpc>
                <a:spcPts val="2590"/>
              </a:lnSpc>
              <a:spcBef>
                <a:spcPts val="2695"/>
              </a:spcBef>
            </a:pPr>
            <a:r>
              <a:rPr sz="3200" spc="-5" dirty="0">
                <a:latin typeface="Bahnschrift SemiLight Condensed" panose="020B0502040204020203" pitchFamily="34" charset="0"/>
                <a:cs typeface="Arial"/>
              </a:rPr>
              <a:t>KAKO DOBRO </a:t>
            </a:r>
            <a:r>
              <a:rPr sz="3200" dirty="0">
                <a:latin typeface="Bahnschrift SemiLight Condensed" panose="020B0502040204020203" pitchFamily="34" charset="0"/>
                <a:cs typeface="Arial"/>
              </a:rPr>
              <a:t>IN </a:t>
            </a:r>
            <a:r>
              <a:rPr sz="3200" spc="-5" dirty="0">
                <a:latin typeface="Bahnschrift SemiLight Condensed" panose="020B0502040204020203" pitchFamily="34" charset="0"/>
                <a:cs typeface="Arial"/>
              </a:rPr>
              <a:t>ALI SPLOH </a:t>
            </a:r>
            <a:r>
              <a:rPr sz="3200" dirty="0">
                <a:latin typeface="Bahnschrift SemiLight Condensed" panose="020B0502040204020203" pitchFamily="34" charset="0"/>
                <a:cs typeface="Arial"/>
              </a:rPr>
              <a:t>SMO V</a:t>
            </a:r>
            <a:r>
              <a:rPr sz="3200" spc="-10" dirty="0">
                <a:latin typeface="Bahnschrift SemiLight Condensed" panose="020B0502040204020203" pitchFamily="34" charset="0"/>
                <a:cs typeface="Arial"/>
              </a:rPr>
              <a:t> </a:t>
            </a:r>
            <a:r>
              <a:rPr sz="3200" spc="-5" dirty="0">
                <a:latin typeface="Bahnschrift SemiLight Condensed" panose="020B0502040204020203" pitchFamily="34" charset="0"/>
                <a:cs typeface="Arial"/>
              </a:rPr>
              <a:t>SLOVENIJI</a:t>
            </a:r>
            <a:endParaRPr sz="3200" dirty="0">
              <a:latin typeface="Bahnschrift SemiLight Condensed" panose="020B0502040204020203" pitchFamily="34" charset="0"/>
              <a:cs typeface="Arial"/>
            </a:endParaRPr>
          </a:p>
          <a:p>
            <a:pPr marL="499745" algn="ctr">
              <a:lnSpc>
                <a:spcPts val="2590"/>
              </a:lnSpc>
            </a:pPr>
            <a:r>
              <a:rPr sz="3200" spc="-5" dirty="0">
                <a:solidFill>
                  <a:schemeClr val="accent6">
                    <a:lumMod val="75000"/>
                  </a:schemeClr>
                </a:solidFill>
                <a:latin typeface="Bahnschrift SemiLight Condensed" panose="020B0502040204020203" pitchFamily="34" charset="0"/>
                <a:cs typeface="Arial"/>
              </a:rPr>
              <a:t>PRIPRAVLJENI</a:t>
            </a:r>
            <a:r>
              <a:rPr sz="3200" spc="25" dirty="0">
                <a:latin typeface="Bahnschrift SemiLight Condensed" panose="020B0502040204020203" pitchFamily="34" charset="0"/>
                <a:cs typeface="Arial"/>
              </a:rPr>
              <a:t> </a:t>
            </a:r>
            <a:r>
              <a:rPr sz="3200" spc="-5" dirty="0">
                <a:latin typeface="Bahnschrift SemiLight Condensed" panose="020B0502040204020203" pitchFamily="34" charset="0"/>
                <a:cs typeface="Arial"/>
              </a:rPr>
              <a:t>NANJE?</a:t>
            </a:r>
            <a:endParaRPr sz="3200" dirty="0">
              <a:latin typeface="Bahnschrift SemiLight Condensed" panose="020B0502040204020203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641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7639" y="155842"/>
            <a:ext cx="3378772" cy="167545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8255" marR="5080" algn="ctr" rtl="0">
              <a:lnSpc>
                <a:spcPct val="90000"/>
              </a:lnSpc>
              <a:spcBef>
                <a:spcPct val="0"/>
              </a:spcBef>
            </a:pPr>
            <a:r>
              <a:rPr lang="en-US" kern="1200" dirty="0" err="1" smtClean="0">
                <a:solidFill>
                  <a:schemeClr val="tx1"/>
                </a:solidFill>
                <a:latin typeface="Bahnschrift SemiLight Condensed" panose="020B0502040204020203" pitchFamily="34" charset="0"/>
                <a:ea typeface="+mn-ea"/>
                <a:cs typeface="Arial Narrow"/>
              </a:rPr>
              <a:t>L</a:t>
            </a:r>
            <a:r>
              <a:rPr kern="1200" dirty="0" err="1" smtClean="0">
                <a:solidFill>
                  <a:schemeClr val="tx1"/>
                </a:solidFill>
                <a:latin typeface="Bahnschrift SemiLight Condensed" panose="020B0502040204020203" pitchFamily="34" charset="0"/>
                <a:ea typeface="+mn-ea"/>
                <a:cs typeface="Arial Narrow"/>
              </a:rPr>
              <a:t>inearn</a:t>
            </a:r>
            <a:r>
              <a:rPr lang="en-US" kern="1200" dirty="0" err="1" smtClean="0">
                <a:solidFill>
                  <a:schemeClr val="tx1"/>
                </a:solidFill>
                <a:latin typeface="Bahnschrift SemiLight Condensed" panose="020B0502040204020203" pitchFamily="34" charset="0"/>
                <a:ea typeface="+mn-ea"/>
                <a:cs typeface="Arial Narrow"/>
              </a:rPr>
              <a:t>i</a:t>
            </a:r>
            <a:r>
              <a:rPr kern="1200" dirty="0" smtClean="0">
                <a:solidFill>
                  <a:schemeClr val="tx1"/>
                </a:solidFill>
                <a:latin typeface="Bahnschrift SemiLight Condensed" panose="020B0502040204020203" pitchFamily="34" charset="0"/>
                <a:ea typeface="+mn-ea"/>
                <a:cs typeface="Arial Narrow"/>
              </a:rPr>
              <a:t> </a:t>
            </a:r>
            <a:r>
              <a:rPr kern="1200" dirty="0" err="1" smtClean="0">
                <a:solidFill>
                  <a:schemeClr val="tx1"/>
                </a:solidFill>
                <a:latin typeface="Bahnschrift SemiLight Condensed" panose="020B0502040204020203" pitchFamily="34" charset="0"/>
                <a:ea typeface="+mn-ea"/>
                <a:cs typeface="Arial Narrow"/>
              </a:rPr>
              <a:t>gospodarsk</a:t>
            </a:r>
            <a:r>
              <a:rPr lang="en-US" kern="1200" dirty="0" err="1" smtClean="0">
                <a:solidFill>
                  <a:schemeClr val="tx1"/>
                </a:solidFill>
                <a:latin typeface="Bahnschrift SemiLight Condensed" panose="020B0502040204020203" pitchFamily="34" charset="0"/>
                <a:ea typeface="+mn-ea"/>
                <a:cs typeface="Arial Narrow"/>
              </a:rPr>
              <a:t>i</a:t>
            </a:r>
            <a:r>
              <a:rPr kern="1200" dirty="0" smtClean="0">
                <a:solidFill>
                  <a:schemeClr val="tx1"/>
                </a:solidFill>
                <a:latin typeface="Bahnschrift SemiLight Condensed" panose="020B0502040204020203" pitchFamily="34" charset="0"/>
                <a:ea typeface="+mn-ea"/>
                <a:cs typeface="Arial Narrow"/>
              </a:rPr>
              <a:t> model </a:t>
            </a:r>
            <a:r>
              <a:rPr kern="1200" dirty="0">
                <a:solidFill>
                  <a:schemeClr val="accent6">
                    <a:lumMod val="75000"/>
                  </a:schemeClr>
                </a:solidFill>
                <a:latin typeface="Bahnschrift SemiLight Condensed" panose="020B0502040204020203" pitchFamily="34" charset="0"/>
                <a:ea typeface="+mn-ea"/>
                <a:cs typeface="Arial Narrow"/>
              </a:rPr>
              <a:t>ni </a:t>
            </a:r>
            <a:r>
              <a:rPr kern="1200" dirty="0">
                <a:solidFill>
                  <a:schemeClr val="tx1"/>
                </a:solidFill>
                <a:latin typeface="Bahnschrift SemiLight Condensed" panose="020B0502040204020203" pitchFamily="34" charset="0"/>
                <a:ea typeface="+mn-ea"/>
                <a:cs typeface="Arial Narrow"/>
              </a:rPr>
              <a:t>trajnosten</a:t>
            </a:r>
          </a:p>
        </p:txBody>
      </p:sp>
      <p:sp>
        <p:nvSpPr>
          <p:cNvPr id="4" name="object 4"/>
          <p:cNvSpPr/>
          <p:nvPr/>
        </p:nvSpPr>
        <p:spPr>
          <a:xfrm>
            <a:off x="179514" y="3933063"/>
            <a:ext cx="8929370" cy="1143000"/>
          </a:xfrm>
          <a:custGeom>
            <a:avLst/>
            <a:gdLst/>
            <a:ahLst/>
            <a:cxnLst/>
            <a:rect l="l" t="t" r="r" b="b"/>
            <a:pathLst>
              <a:path w="8929370" h="1143000">
                <a:moveTo>
                  <a:pt x="0" y="1143000"/>
                </a:moveTo>
                <a:lnTo>
                  <a:pt x="8928989" y="1143000"/>
                </a:lnTo>
                <a:lnTo>
                  <a:pt x="8928989" y="0"/>
                </a:lnTo>
                <a:lnTo>
                  <a:pt x="0" y="0"/>
                </a:lnTo>
                <a:lnTo>
                  <a:pt x="0" y="1143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4318253" y="6365559"/>
            <a:ext cx="1127760" cy="452755"/>
          </a:xfrm>
          <a:custGeom>
            <a:avLst/>
            <a:gdLst/>
            <a:ahLst/>
            <a:cxnLst/>
            <a:rect l="l" t="t" r="r" b="b"/>
            <a:pathLst>
              <a:path w="1127760" h="452754">
                <a:moveTo>
                  <a:pt x="0" y="452577"/>
                </a:moveTo>
                <a:lnTo>
                  <a:pt x="1127582" y="452577"/>
                </a:lnTo>
                <a:lnTo>
                  <a:pt x="1127582" y="0"/>
                </a:lnTo>
                <a:lnTo>
                  <a:pt x="0" y="0"/>
                </a:lnTo>
                <a:lnTo>
                  <a:pt x="0" y="452577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436234" y="6365559"/>
            <a:ext cx="1045844" cy="452755"/>
          </a:xfrm>
          <a:custGeom>
            <a:avLst/>
            <a:gdLst/>
            <a:ahLst/>
            <a:cxnLst/>
            <a:rect l="l" t="t" r="r" b="b"/>
            <a:pathLst>
              <a:path w="1045845" h="452754">
                <a:moveTo>
                  <a:pt x="0" y="452577"/>
                </a:moveTo>
                <a:lnTo>
                  <a:pt x="1045654" y="452577"/>
                </a:lnTo>
                <a:lnTo>
                  <a:pt x="1045654" y="0"/>
                </a:lnTo>
                <a:lnTo>
                  <a:pt x="0" y="0"/>
                </a:lnTo>
                <a:lnTo>
                  <a:pt x="0" y="452577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845276"/>
            <a:ext cx="9142603" cy="415095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005530" y="6010203"/>
            <a:ext cx="15816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Bahnschrift SemiLight Condensed" panose="020B0502040204020203" pitchFamily="34" charset="0"/>
                <a:cs typeface="Arial Narrow"/>
              </a:rPr>
              <a:t>Vir</a:t>
            </a:r>
            <a:r>
              <a:rPr lang="en-US" sz="1400" dirty="0">
                <a:latin typeface="Bahnschrift SemiLight Condensed" panose="020B0502040204020203" pitchFamily="34" charset="0"/>
                <a:cs typeface="Arial Narrow"/>
              </a:rPr>
              <a:t>: tipintap.si</a:t>
            </a:r>
            <a:endParaRPr lang="sl-SI" sz="1400" dirty="0">
              <a:latin typeface="Bahnschrift SemiLight Condensed" panose="020B0502040204020203" pitchFamily="34" charset="0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17962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2437" y="929462"/>
            <a:ext cx="779462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dirty="0">
                <a:solidFill>
                  <a:schemeClr val="tx1"/>
                </a:solidFill>
                <a:latin typeface="Bahnschrift SemiLight Condensed" panose="020B0502040204020203" pitchFamily="34" charset="0"/>
              </a:rPr>
              <a:t>Kakšne </a:t>
            </a:r>
            <a:r>
              <a:rPr sz="4400" spc="-5" dirty="0">
                <a:solidFill>
                  <a:schemeClr val="accent6">
                    <a:lumMod val="75000"/>
                  </a:schemeClr>
                </a:solidFill>
                <a:latin typeface="Bahnschrift SemiLight Condensed" panose="020B0502040204020203" pitchFamily="34" charset="0"/>
              </a:rPr>
              <a:t>inovacije</a:t>
            </a:r>
            <a:r>
              <a:rPr sz="4400" spc="-50" dirty="0">
                <a:solidFill>
                  <a:schemeClr val="tx1"/>
                </a:solidFill>
                <a:latin typeface="Bahnschrift SemiLight Condensed" panose="020B0502040204020203" pitchFamily="34" charset="0"/>
              </a:rPr>
              <a:t> </a:t>
            </a:r>
            <a:r>
              <a:rPr sz="4400" spc="-5" dirty="0">
                <a:solidFill>
                  <a:schemeClr val="tx1"/>
                </a:solidFill>
                <a:latin typeface="Bahnschrift SemiLight Condensed" panose="020B0502040204020203" pitchFamily="34" charset="0"/>
              </a:rPr>
              <a:t>potrebujemo?</a:t>
            </a:r>
            <a:endParaRPr sz="4400" dirty="0">
              <a:solidFill>
                <a:schemeClr val="tx1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617721" y="1911981"/>
            <a:ext cx="4447122" cy="3354765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355600" indent="-342900">
              <a:spcBef>
                <a:spcPts val="960"/>
              </a:spcBef>
              <a:buFontTx/>
              <a:buChar char="•"/>
              <a:tabLst>
                <a:tab pos="355600" algn="l"/>
              </a:tabLst>
            </a:pPr>
            <a:r>
              <a:rPr sz="3600" dirty="0">
                <a:latin typeface="Bahnschrift SemiLight Condensed" panose="020B0502040204020203" pitchFamily="34" charset="0"/>
                <a:cs typeface="Arial"/>
              </a:rPr>
              <a:t>Tehnološke</a:t>
            </a:r>
          </a:p>
          <a:p>
            <a:pPr marL="355600" indent="-342900">
              <a:spcBef>
                <a:spcPts val="870"/>
              </a:spcBef>
              <a:buFontTx/>
              <a:buChar char="•"/>
              <a:tabLst>
                <a:tab pos="355600" algn="l"/>
              </a:tabLst>
            </a:pPr>
            <a:r>
              <a:rPr sz="3600" dirty="0">
                <a:latin typeface="Bahnschrift SemiLight Condensed" panose="020B0502040204020203" pitchFamily="34" charset="0"/>
                <a:cs typeface="Arial"/>
              </a:rPr>
              <a:t>Gospodarske</a:t>
            </a:r>
          </a:p>
          <a:p>
            <a:pPr marL="355600" indent="-342900">
              <a:spcBef>
                <a:spcPts val="860"/>
              </a:spcBef>
              <a:buFontTx/>
              <a:buChar char="•"/>
              <a:tabLst>
                <a:tab pos="355600" algn="l"/>
              </a:tabLst>
            </a:pPr>
            <a:r>
              <a:rPr sz="3600" dirty="0">
                <a:latin typeface="Bahnschrift SemiLight Condensed" panose="020B0502040204020203" pitchFamily="34" charset="0"/>
                <a:cs typeface="Arial"/>
              </a:rPr>
              <a:t>Institucionalne</a:t>
            </a:r>
          </a:p>
          <a:p>
            <a:pPr marL="355600" indent="-342900">
              <a:spcBef>
                <a:spcPts val="870"/>
              </a:spcBef>
              <a:buFontTx/>
              <a:buChar char="•"/>
              <a:tabLst>
                <a:tab pos="355600" algn="l"/>
              </a:tabLst>
            </a:pPr>
            <a:r>
              <a:rPr sz="3600" spc="-5" dirty="0">
                <a:latin typeface="Bahnschrift SemiLight Condensed" panose="020B0502040204020203" pitchFamily="34" charset="0"/>
                <a:cs typeface="Arial"/>
              </a:rPr>
              <a:t>Infrastrukturne</a:t>
            </a:r>
            <a:endParaRPr sz="3600" dirty="0">
              <a:latin typeface="Bahnschrift SemiLight Condensed" panose="020B0502040204020203" pitchFamily="34" charset="0"/>
              <a:cs typeface="Arial"/>
            </a:endParaRPr>
          </a:p>
          <a:p>
            <a:pPr marL="355600" indent="-342900">
              <a:spcBef>
                <a:spcPts val="860"/>
              </a:spcBef>
              <a:buFontTx/>
              <a:buChar char="•"/>
              <a:tabLst>
                <a:tab pos="355600" algn="l"/>
              </a:tabLst>
            </a:pPr>
            <a:r>
              <a:rPr lang="sl-SI" sz="3600" spc="-5" dirty="0" smtClean="0">
                <a:latin typeface="Bahnschrift SemiLight Condensed" panose="020B0502040204020203" pitchFamily="34" charset="0"/>
                <a:cs typeface="Arial"/>
              </a:rPr>
              <a:t>Življenjskega</a:t>
            </a:r>
            <a:r>
              <a:rPr lang="sl-SI" sz="3600" spc="-85" dirty="0" smtClean="0">
                <a:latin typeface="Bahnschrift SemiLight Condensed" panose="020B0502040204020203" pitchFamily="34" charset="0"/>
                <a:cs typeface="Arial"/>
              </a:rPr>
              <a:t> </a:t>
            </a:r>
            <a:r>
              <a:rPr lang="sl-SI" sz="3600" dirty="0" smtClean="0">
                <a:latin typeface="Bahnschrift SemiLight Condensed" panose="020B0502040204020203" pitchFamily="34" charset="0"/>
                <a:cs typeface="Arial"/>
              </a:rPr>
              <a:t>sloga</a:t>
            </a:r>
            <a:endParaRPr lang="sl-SI" sz="3600" dirty="0">
              <a:latin typeface="Bahnschrift SemiLight Condensed" panose="020B0502040204020203" pitchFamily="34" charset="0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37052" y="2098096"/>
            <a:ext cx="3168650" cy="31686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latin typeface="Bahnschrift Semi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5980" t="22883" r="33311" b="40361"/>
          <a:stretch/>
        </p:blipFill>
        <p:spPr>
          <a:xfrm>
            <a:off x="146966" y="1556951"/>
            <a:ext cx="7873614" cy="53010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05" t="10450" r="74966" b="79820"/>
          <a:stretch/>
        </p:blipFill>
        <p:spPr>
          <a:xfrm>
            <a:off x="6131024" y="6312759"/>
            <a:ext cx="2252019" cy="500449"/>
          </a:xfrm>
          <a:prstGeom prst="rect">
            <a:avLst/>
          </a:prstGeom>
        </p:spPr>
      </p:pic>
      <p:sp>
        <p:nvSpPr>
          <p:cNvPr id="4" name="object 2"/>
          <p:cNvSpPr txBox="1">
            <a:spLocks/>
          </p:cNvSpPr>
          <p:nvPr/>
        </p:nvSpPr>
        <p:spPr>
          <a:xfrm>
            <a:off x="588418" y="204532"/>
            <a:ext cx="7794625" cy="124457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4000" dirty="0" err="1" smtClean="0">
                <a:latin typeface="Bahnschrift SemiLight Condensed" panose="020B0502040204020203" pitchFamily="34" charset="0"/>
              </a:rPr>
              <a:t>Kako</a:t>
            </a:r>
            <a:r>
              <a:rPr lang="en-US" sz="4000" dirty="0" smtClean="0">
                <a:latin typeface="Bahnschrift SemiLight Condensed" panose="020B0502040204020203" pitchFamily="34" charset="0"/>
              </a:rPr>
              <a:t> 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  <a:latin typeface="Bahnschrift SemiLight Condensed" panose="020B0502040204020203" pitchFamily="34" charset="0"/>
              </a:rPr>
              <a:t>interdisciplinarno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Bahnschrift SemiLight Condensed" panose="020B0502040204020203" pitchFamily="34" charset="0"/>
              </a:rPr>
              <a:t> </a:t>
            </a:r>
            <a:r>
              <a:rPr lang="en-US" sz="4000" dirty="0" smtClean="0">
                <a:latin typeface="Bahnschrift SemiLight Condensed" panose="020B0502040204020203" pitchFamily="34" charset="0"/>
              </a:rPr>
              <a:t>je 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  <a:latin typeface="Bahnschrift SemiLight Condensed" panose="020B0502040204020203" pitchFamily="34" charset="0"/>
              </a:rPr>
              <a:t>poučevanje</a:t>
            </a:r>
            <a:r>
              <a:rPr lang="en-US" sz="4000" dirty="0" smtClean="0">
                <a:latin typeface="Bahnschrift SemiLight Condensed" panose="020B0502040204020203" pitchFamily="34" charset="0"/>
              </a:rPr>
              <a:t> o </a:t>
            </a:r>
            <a:r>
              <a:rPr lang="en-US" sz="4000" dirty="0" err="1" smtClean="0">
                <a:latin typeface="Bahnschrift SemiLight Condensed" panose="020B0502040204020203" pitchFamily="34" charset="0"/>
              </a:rPr>
              <a:t>podnebnih</a:t>
            </a:r>
            <a:r>
              <a:rPr lang="en-US" sz="4000" dirty="0" smtClean="0">
                <a:latin typeface="Bahnschrift SemiLight Condensed" panose="020B0502040204020203" pitchFamily="34" charset="0"/>
              </a:rPr>
              <a:t> </a:t>
            </a:r>
            <a:r>
              <a:rPr lang="en-US" sz="4000" dirty="0" err="1" smtClean="0">
                <a:latin typeface="Bahnschrift SemiLight Condensed" panose="020B0502040204020203" pitchFamily="34" charset="0"/>
              </a:rPr>
              <a:t>spremembah</a:t>
            </a:r>
            <a:r>
              <a:rPr lang="sl-SI" sz="4000" spc="-5" dirty="0" smtClean="0">
                <a:latin typeface="Bahnschrift SemiLight Condensed" panose="020B0502040204020203" pitchFamily="34" charset="0"/>
              </a:rPr>
              <a:t>?</a:t>
            </a:r>
            <a:endParaRPr lang="sl-SI" sz="4000" dirty="0">
              <a:latin typeface="Bahnschrift Semi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86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116059"/>
            <a:ext cx="7886700" cy="1325563"/>
          </a:xfrm>
        </p:spPr>
        <p:txBody>
          <a:bodyPr/>
          <a:lstStyle/>
          <a:p>
            <a:r>
              <a:rPr lang="en-US" dirty="0" err="1" smtClean="0">
                <a:latin typeface="Bahnschrift SemiLight Condensed" panose="020B0502040204020203" pitchFamily="34" charset="0"/>
              </a:rPr>
              <a:t>Smernice</a:t>
            </a:r>
            <a:r>
              <a:rPr lang="en-US" dirty="0" smtClean="0">
                <a:latin typeface="Bahnschrift SemiLight Condensed" panose="020B0502040204020203" pitchFamily="34" charset="0"/>
              </a:rPr>
              <a:t> </a:t>
            </a:r>
            <a:r>
              <a:rPr lang="en-US" dirty="0" err="1" smtClean="0">
                <a:latin typeface="Bahnschrift SemiLight Condensed" panose="020B0502040204020203" pitchFamily="34" charset="0"/>
              </a:rPr>
              <a:t>pri</a:t>
            </a:r>
            <a:r>
              <a:rPr lang="en-US" dirty="0" smtClean="0">
                <a:latin typeface="Bahnschrift SemiLight Condensed" panose="020B0502040204020203" pitchFamily="34" charset="0"/>
              </a:rPr>
              <a:t> </a:t>
            </a:r>
            <a:r>
              <a:rPr lang="en-US" dirty="0" err="1" smtClean="0">
                <a:latin typeface="Bahnschrift SemiLight Condensed" panose="020B0502040204020203" pitchFamily="34" charset="0"/>
              </a:rPr>
              <a:t>okoljskih</a:t>
            </a:r>
            <a:r>
              <a:rPr lang="en-US" dirty="0" smtClean="0">
                <a:latin typeface="Bahnschrift SemiLight Condensed" panose="020B0502040204020203" pitchFamily="34" charset="0"/>
              </a:rPr>
              <a:t> </a:t>
            </a:r>
            <a:r>
              <a:rPr lang="en-US" dirty="0" err="1" smtClean="0">
                <a:latin typeface="Bahnschrift SemiLight Condensed" panose="020B0502040204020203" pitchFamily="34" charset="0"/>
              </a:rPr>
              <a:t>tematikah</a:t>
            </a:r>
            <a:endParaRPr lang="sl-SI" dirty="0">
              <a:latin typeface="Bahnschrift SemiLight Condensed" panose="020B0502040204020203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28650" y="1491049"/>
            <a:ext cx="8054032" cy="5123935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 smtClean="0">
                <a:latin typeface="Bahnschrift SemiLight Condensed" panose="020B0502040204020203" pitchFamily="34" charset="0"/>
              </a:rPr>
              <a:t>Osredotočimo</a:t>
            </a:r>
            <a:r>
              <a:rPr lang="en-US" dirty="0" smtClean="0">
                <a:latin typeface="Bahnschrift SemiLight Condensed" panose="020B0502040204020203" pitchFamily="34" charset="0"/>
              </a:rPr>
              <a:t> se </a:t>
            </a:r>
            <a:r>
              <a:rPr lang="en-US" dirty="0" err="1" smtClean="0">
                <a:latin typeface="Bahnschrift SemiLight Condensed" panose="020B0502040204020203" pitchFamily="34" charset="0"/>
              </a:rPr>
              <a:t>na</a:t>
            </a:r>
            <a:r>
              <a:rPr lang="en-US" dirty="0" smtClean="0">
                <a:latin typeface="Bahnschrift SemiLight Condensed" panose="020B0502040204020203" pitchFamily="34" charset="0"/>
              </a:rPr>
              <a:t>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Bahnschrift SemiLight Condensed" panose="020B0502040204020203" pitchFamily="34" charset="0"/>
              </a:rPr>
              <a:t>REŠITVE</a:t>
            </a:r>
            <a:r>
              <a:rPr lang="en-US" dirty="0" smtClean="0">
                <a:latin typeface="Bahnschrift SemiLight Condensed" panose="020B0502040204020203" pitchFamily="34" charset="0"/>
              </a:rPr>
              <a:t> in ne </a:t>
            </a:r>
            <a:r>
              <a:rPr lang="en-US" dirty="0" err="1" smtClean="0">
                <a:latin typeface="Bahnschrift SemiLight Condensed" panose="020B0502040204020203" pitchFamily="34" charset="0"/>
              </a:rPr>
              <a:t>na</a:t>
            </a:r>
            <a:r>
              <a:rPr lang="en-US" dirty="0" smtClean="0">
                <a:latin typeface="Bahnschrift SemiLight Condensed" panose="020B0502040204020203" pitchFamily="34" charset="0"/>
              </a:rPr>
              <a:t> TEŽAVE</a:t>
            </a:r>
          </a:p>
          <a:p>
            <a:endParaRPr lang="en-US" dirty="0" smtClean="0">
              <a:latin typeface="Bahnschrift SemiLight Condensed" panose="020B0502040204020203" pitchFamily="34" charset="0"/>
            </a:endParaRPr>
          </a:p>
          <a:p>
            <a:r>
              <a:rPr lang="en-US" dirty="0" err="1" smtClean="0">
                <a:latin typeface="Bahnschrift SemiLight Condensed" panose="020B0502040204020203" pitchFamily="34" charset="0"/>
              </a:rPr>
              <a:t>Učimo</a:t>
            </a:r>
            <a:r>
              <a:rPr lang="en-US" dirty="0" smtClean="0">
                <a:latin typeface="Bahnschrift SemiLight Condensed" panose="020B0502040204020203" pitchFamily="34" charset="0"/>
              </a:rPr>
              <a:t>,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Bahnschrift SemiLight Condensed" panose="020B0502040204020203" pitchFamily="34" charset="0"/>
              </a:rPr>
              <a:t>KAKO </a:t>
            </a: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  <a:latin typeface="Bahnschrift SemiLight Condensed" panose="020B0502040204020203" pitchFamily="34" charset="0"/>
              </a:rPr>
              <a:t>razmišljati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Bahnschrift SemiLight Condensed" panose="020B0502040204020203" pitchFamily="34" charset="0"/>
              </a:rPr>
              <a:t> </a:t>
            </a:r>
            <a:r>
              <a:rPr lang="en-US" dirty="0" smtClean="0">
                <a:latin typeface="Bahnschrift SemiLight Condensed" panose="020B0502040204020203" pitchFamily="34" charset="0"/>
              </a:rPr>
              <a:t>in ne KAJ </a:t>
            </a:r>
            <a:r>
              <a:rPr lang="en-US" dirty="0" err="1" smtClean="0">
                <a:latin typeface="Bahnschrift SemiLight Condensed" panose="020B0502040204020203" pitchFamily="34" charset="0"/>
              </a:rPr>
              <a:t>misliti</a:t>
            </a:r>
            <a:endParaRPr lang="en-US" dirty="0" smtClean="0">
              <a:latin typeface="Bahnschrift SemiLight Condensed" panose="020B0502040204020203" pitchFamily="34" charset="0"/>
            </a:endParaRPr>
          </a:p>
          <a:p>
            <a:endParaRPr lang="en-US" dirty="0" smtClean="0">
              <a:latin typeface="Bahnschrift SemiLight Condensed" panose="020B0502040204020203" pitchFamily="34" charset="0"/>
            </a:endParaRPr>
          </a:p>
          <a:p>
            <a:r>
              <a:rPr lang="en-US" dirty="0" err="1" smtClean="0">
                <a:latin typeface="Bahnschrift SemiLight Condensed" panose="020B0502040204020203" pitchFamily="34" charset="0"/>
              </a:rPr>
              <a:t>Postopoma</a:t>
            </a:r>
            <a:r>
              <a:rPr lang="en-US" dirty="0" smtClean="0">
                <a:latin typeface="Bahnschrift SemiLight Condensed" panose="020B0502040204020203" pitchFamily="34" charset="0"/>
              </a:rPr>
              <a:t> </a:t>
            </a:r>
            <a:r>
              <a:rPr lang="en-US" dirty="0" err="1" smtClean="0">
                <a:latin typeface="Bahnschrift SemiLight Condensed" panose="020B0502040204020203" pitchFamily="34" charset="0"/>
              </a:rPr>
              <a:t>dodajajmo</a:t>
            </a:r>
            <a:r>
              <a:rPr lang="en-US" dirty="0" smtClean="0">
                <a:latin typeface="Bahnschrift SemiLight Condensed" panose="020B0502040204020203" pitchFamily="34" charset="0"/>
              </a:rPr>
              <a:t> </a:t>
            </a:r>
            <a:r>
              <a:rPr lang="en-US" dirty="0" err="1" smtClean="0">
                <a:latin typeface="Bahnschrift SemiLight Condensed" panose="020B0502040204020203" pitchFamily="34" charset="0"/>
              </a:rPr>
              <a:t>težo</a:t>
            </a:r>
            <a:r>
              <a:rPr lang="en-US" dirty="0" smtClean="0">
                <a:latin typeface="Bahnschrift SemiLight Condensed" panose="020B0502040204020203" pitchFamily="34" charset="0"/>
              </a:rPr>
              <a:t> – v </a:t>
            </a:r>
            <a:r>
              <a:rPr lang="en-US" dirty="0" err="1" smtClean="0">
                <a:latin typeface="Bahnschrift SemiLight Condensed" panose="020B0502040204020203" pitchFamily="34" charset="0"/>
              </a:rPr>
              <a:t>prvih</a:t>
            </a:r>
            <a:r>
              <a:rPr lang="en-US" dirty="0" smtClean="0">
                <a:latin typeface="Bahnschrift SemiLight Condensed" panose="020B0502040204020203" pitchFamily="34" charset="0"/>
              </a:rPr>
              <a:t> </a:t>
            </a:r>
            <a:r>
              <a:rPr lang="en-US" dirty="0" err="1" smtClean="0">
                <a:latin typeface="Bahnschrift SemiLight Condensed" panose="020B0502040204020203" pitchFamily="34" charset="0"/>
              </a:rPr>
              <a:t>razredih</a:t>
            </a:r>
            <a:r>
              <a:rPr lang="en-US" dirty="0" smtClean="0">
                <a:latin typeface="Bahnschrift SemiLight Condensed" panose="020B0502040204020203" pitchFamily="34" charset="0"/>
              </a:rPr>
              <a:t> NE </a:t>
            </a:r>
            <a:r>
              <a:rPr lang="en-US" dirty="0" err="1" smtClean="0">
                <a:latin typeface="Bahnschrift SemiLight Condensed" panose="020B0502040204020203" pitchFamily="34" charset="0"/>
              </a:rPr>
              <a:t>govorimo</a:t>
            </a:r>
            <a:r>
              <a:rPr lang="en-US" dirty="0" smtClean="0">
                <a:latin typeface="Bahnschrift SemiLight Condensed" panose="020B0502040204020203" pitchFamily="34" charset="0"/>
              </a:rPr>
              <a:t> o </a:t>
            </a:r>
            <a:r>
              <a:rPr lang="en-US" dirty="0" err="1" smtClean="0">
                <a:latin typeface="Bahnschrift SemiLight Condensed" panose="020B0502040204020203" pitchFamily="34" charset="0"/>
              </a:rPr>
              <a:t>tragedijah</a:t>
            </a:r>
            <a:r>
              <a:rPr lang="en-US" dirty="0" smtClean="0">
                <a:latin typeface="Bahnschrift SemiLight Condensed" panose="020B0502040204020203" pitchFamily="34" charset="0"/>
              </a:rPr>
              <a:t>; </a:t>
            </a:r>
            <a:r>
              <a:rPr lang="en-US" dirty="0" err="1" smtClean="0">
                <a:latin typeface="Bahnschrift SemiLight Condensed" panose="020B0502040204020203" pitchFamily="34" charset="0"/>
              </a:rPr>
              <a:t>vedno</a:t>
            </a:r>
            <a:r>
              <a:rPr lang="en-US" dirty="0" smtClean="0">
                <a:latin typeface="Bahnschrift SemiLight Condensed" panose="020B0502040204020203" pitchFamily="34" charset="0"/>
              </a:rPr>
              <a:t> se </a:t>
            </a: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  <a:latin typeface="Bahnschrift SemiLight Condensed" panose="020B0502040204020203" pitchFamily="34" charset="0"/>
              </a:rPr>
              <a:t>izogibajmo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Bahnschrift SemiLight Condensed" panose="020B0502040204020203" pitchFamily="34" charset="0"/>
              </a:rPr>
              <a:t> </a:t>
            </a: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  <a:latin typeface="Bahnschrift SemiLight Condensed" panose="020B0502040204020203" pitchFamily="34" charset="0"/>
              </a:rPr>
              <a:t>ustvarjanju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Bahnschrift SemiLight Condensed" panose="020B0502040204020203" pitchFamily="34" charset="0"/>
              </a:rPr>
              <a:t> STRAHU</a:t>
            </a:r>
          </a:p>
          <a:p>
            <a:endParaRPr lang="en-US" dirty="0" smtClean="0">
              <a:latin typeface="Bahnschrift SemiLight Condensed" panose="020B0502040204020203" pitchFamily="34" charset="0"/>
            </a:endParaRPr>
          </a:p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Bahnschrift SemiLight Condensed" panose="020B0502040204020203" pitchFamily="34" charset="0"/>
              </a:rPr>
              <a:t>MI, TUKAJ, ZDAJ</a:t>
            </a:r>
            <a:r>
              <a:rPr lang="en-US" dirty="0" smtClean="0">
                <a:latin typeface="Bahnschrift SemiLight Condensed" panose="020B0502040204020203" pitchFamily="34" charset="0"/>
              </a:rPr>
              <a:t>, </a:t>
            </a:r>
            <a:r>
              <a:rPr lang="en-US" dirty="0" err="1" smtClean="0">
                <a:latin typeface="Bahnschrift SemiLight Condensed" panose="020B0502040204020203" pitchFamily="34" charset="0"/>
              </a:rPr>
              <a:t>namesto</a:t>
            </a:r>
            <a:r>
              <a:rPr lang="en-US" dirty="0" smtClean="0">
                <a:latin typeface="Bahnschrift SemiLight Condensed" panose="020B0502040204020203" pitchFamily="34" charset="0"/>
              </a:rPr>
              <a:t> ONI, TAM, POTEM</a:t>
            </a:r>
          </a:p>
          <a:p>
            <a:endParaRPr lang="en-US" dirty="0" smtClean="0">
              <a:latin typeface="Bahnschrift SemiLight Condensed" panose="020B0502040204020203" pitchFamily="34" charset="0"/>
            </a:endParaRPr>
          </a:p>
          <a:p>
            <a:r>
              <a:rPr lang="en-US" dirty="0" err="1" smtClean="0">
                <a:latin typeface="Bahnschrift SemiLight Condensed" panose="020B0502040204020203" pitchFamily="34" charset="0"/>
              </a:rPr>
              <a:t>Gre</a:t>
            </a:r>
            <a:r>
              <a:rPr lang="en-US" dirty="0" smtClean="0">
                <a:latin typeface="Bahnschrift SemiLight Condensed" panose="020B0502040204020203" pitchFamily="34" charset="0"/>
              </a:rPr>
              <a:t> </a:t>
            </a:r>
            <a:r>
              <a:rPr lang="en-US" dirty="0" err="1" smtClean="0">
                <a:latin typeface="Bahnschrift SemiLight Condensed" panose="020B0502040204020203" pitchFamily="34" charset="0"/>
              </a:rPr>
              <a:t>za</a:t>
            </a:r>
            <a:r>
              <a:rPr lang="en-US" dirty="0" smtClean="0">
                <a:latin typeface="Bahnschrift SemiLight Condensed" panose="020B0502040204020203" pitchFamily="34" charset="0"/>
              </a:rPr>
              <a:t> DRUŽBENO </a:t>
            </a:r>
            <a:r>
              <a:rPr lang="en-US" dirty="0" err="1" smtClean="0">
                <a:latin typeface="Bahnschrift SemiLight Condensed" panose="020B0502040204020203" pitchFamily="34" charset="0"/>
              </a:rPr>
              <a:t>polemiko</a:t>
            </a:r>
            <a:r>
              <a:rPr lang="en-US" dirty="0" smtClean="0">
                <a:latin typeface="Bahnschrift SemiLight Condensed" panose="020B0502040204020203" pitchFamily="34" charset="0"/>
              </a:rPr>
              <a:t>, </a:t>
            </a:r>
            <a:r>
              <a:rPr lang="en-US" dirty="0" err="1" smtClean="0">
                <a:latin typeface="Bahnschrift SemiLight Condensed" panose="020B0502040204020203" pitchFamily="34" charset="0"/>
              </a:rPr>
              <a:t>nikakor</a:t>
            </a:r>
            <a:r>
              <a:rPr lang="en-US" dirty="0" smtClean="0">
                <a:latin typeface="Bahnschrift SemiLight Condensed" panose="020B0502040204020203" pitchFamily="34" charset="0"/>
              </a:rPr>
              <a:t> pa ne ZNANSTVENO</a:t>
            </a:r>
          </a:p>
          <a:p>
            <a:endParaRPr lang="en-US" dirty="0" smtClean="0">
              <a:latin typeface="Bahnschrift SemiLight Condensed" panose="020B0502040204020203" pitchFamily="34" charset="0"/>
            </a:endParaRPr>
          </a:p>
          <a:p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  <a:latin typeface="Bahnschrift SemiLight Condensed" panose="020B0502040204020203" pitchFamily="34" charset="0"/>
              </a:rPr>
              <a:t>Interdisciplinarno</a:t>
            </a:r>
            <a:r>
              <a:rPr lang="en-US" dirty="0" smtClean="0">
                <a:latin typeface="Bahnschrift SemiLight Condensed" panose="020B0502040204020203" pitchFamily="34" charset="0"/>
              </a:rPr>
              <a:t> – </a:t>
            </a:r>
            <a:r>
              <a:rPr lang="en-US" dirty="0" err="1" smtClean="0">
                <a:latin typeface="Bahnschrift SemiLight Condensed" panose="020B0502040204020203" pitchFamily="34" charset="0"/>
              </a:rPr>
              <a:t>energetika</a:t>
            </a:r>
            <a:r>
              <a:rPr lang="en-US" dirty="0" smtClean="0">
                <a:latin typeface="Bahnschrift SemiLight Condensed" panose="020B0502040204020203" pitchFamily="34" charset="0"/>
              </a:rPr>
              <a:t>, </a:t>
            </a:r>
            <a:r>
              <a:rPr lang="en-US" dirty="0" err="1" smtClean="0">
                <a:latin typeface="Bahnschrift SemiLight Condensed" panose="020B0502040204020203" pitchFamily="34" charset="0"/>
              </a:rPr>
              <a:t>trajnost</a:t>
            </a:r>
            <a:r>
              <a:rPr lang="en-US" dirty="0" smtClean="0">
                <a:latin typeface="Bahnschrift SemiLight Condensed" panose="020B0502040204020203" pitchFamily="34" charset="0"/>
              </a:rPr>
              <a:t>, </a:t>
            </a:r>
            <a:r>
              <a:rPr lang="en-US" dirty="0" err="1" smtClean="0">
                <a:latin typeface="Bahnschrift SemiLight Condensed" panose="020B0502040204020203" pitchFamily="34" charset="0"/>
              </a:rPr>
              <a:t>pogajanja</a:t>
            </a:r>
            <a:r>
              <a:rPr lang="en-US" dirty="0" smtClean="0">
                <a:latin typeface="Bahnschrift SemiLight Condensed" panose="020B0502040204020203" pitchFamily="34" charset="0"/>
              </a:rPr>
              <a:t> … + </a:t>
            </a:r>
            <a:r>
              <a:rPr lang="en-US" dirty="0" err="1" smtClean="0">
                <a:latin typeface="Bahnschrift SemiLight Condensed" panose="020B0502040204020203" pitchFamily="34" charset="0"/>
              </a:rPr>
              <a:t>učimo</a:t>
            </a:r>
            <a:r>
              <a:rPr lang="en-US" dirty="0" smtClean="0">
                <a:latin typeface="Bahnschrift SemiLight Condensed" panose="020B0502040204020203" pitchFamily="34" charset="0"/>
              </a:rPr>
              <a:t> se </a:t>
            </a:r>
            <a:r>
              <a:rPr lang="en-US" dirty="0" err="1" smtClean="0">
                <a:latin typeface="Bahnschrift SemiLight Condensed" panose="020B0502040204020203" pitchFamily="34" charset="0"/>
              </a:rPr>
              <a:t>zunaj</a:t>
            </a:r>
            <a:r>
              <a:rPr lang="en-US" dirty="0" smtClean="0">
                <a:latin typeface="Bahnschrift SemiLight Condensed" panose="020B0502040204020203" pitchFamily="34" charset="0"/>
              </a:rPr>
              <a:t>, </a:t>
            </a:r>
            <a:r>
              <a:rPr lang="en-US" dirty="0" err="1" smtClean="0">
                <a:latin typeface="Bahnschrift SemiLight Condensed" panose="020B0502040204020203" pitchFamily="34" charset="0"/>
              </a:rPr>
              <a:t>spodbujajmo</a:t>
            </a:r>
            <a:r>
              <a:rPr lang="en-US" dirty="0" smtClean="0">
                <a:latin typeface="Bahnschrift SemiLight Condensed" panose="020B0502040204020203" pitchFamily="34" charset="0"/>
              </a:rPr>
              <a:t> </a:t>
            </a:r>
            <a:r>
              <a:rPr lang="en-US" dirty="0" err="1" smtClean="0">
                <a:latin typeface="Bahnschrift SemiLight Condensed" panose="020B0502040204020203" pitchFamily="34" charset="0"/>
              </a:rPr>
              <a:t>sistemsko</a:t>
            </a:r>
            <a:r>
              <a:rPr lang="en-US" dirty="0" smtClean="0">
                <a:latin typeface="Bahnschrift SemiLight Condensed" panose="020B0502040204020203" pitchFamily="34" charset="0"/>
              </a:rPr>
              <a:t> </a:t>
            </a:r>
            <a:r>
              <a:rPr lang="en-US" dirty="0" err="1" smtClean="0">
                <a:latin typeface="Bahnschrift SemiLight Condensed" panose="020B0502040204020203" pitchFamily="34" charset="0"/>
              </a:rPr>
              <a:t>razmišljanje</a:t>
            </a:r>
            <a:endParaRPr lang="en-US" dirty="0" smtClean="0">
              <a:latin typeface="Bahnschrift SemiLight Condensed" panose="020B0502040204020203" pitchFamily="34" charset="0"/>
            </a:endParaRPr>
          </a:p>
          <a:p>
            <a:endParaRPr lang="sl-SI" dirty="0">
              <a:latin typeface="Bahnschrift SemiLight Condensed" panose="020B050204020402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9036" y="160480"/>
            <a:ext cx="1903116" cy="26611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09006" y="2604428"/>
            <a:ext cx="13262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Bahnschrift SemiLight Condensed" panose="020B0502040204020203" pitchFamily="34" charset="0"/>
              </a:rPr>
              <a:t>Postris.com</a:t>
            </a:r>
            <a:endParaRPr lang="sl-SI" sz="1100" dirty="0">
              <a:latin typeface="Bahnschrift Semi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000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71069" y="1408670"/>
            <a:ext cx="3270423" cy="646331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Bahnschrift SemiLight Condensed" panose="020B0502040204020203" pitchFamily="34" charset="0"/>
              </a:rPr>
              <a:t>UČENEC – </a:t>
            </a:r>
            <a:r>
              <a:rPr lang="en-US" dirty="0" err="1" smtClean="0">
                <a:latin typeface="Bahnschrift SemiLight Condensed" panose="020B0502040204020203" pitchFamily="34" charset="0"/>
              </a:rPr>
              <a:t>samostojno</a:t>
            </a:r>
            <a:r>
              <a:rPr lang="en-US" dirty="0" smtClean="0">
                <a:latin typeface="Bahnschrift SemiLight Condensed" panose="020B0502040204020203" pitchFamily="34" charset="0"/>
              </a:rPr>
              <a:t> </a:t>
            </a:r>
            <a:r>
              <a:rPr lang="en-US" dirty="0" err="1" smtClean="0">
                <a:latin typeface="Bahnschrift SemiLight Condensed" panose="020B0502040204020203" pitchFamily="34" charset="0"/>
              </a:rPr>
              <a:t>raziskuje</a:t>
            </a:r>
            <a:r>
              <a:rPr lang="en-US" dirty="0" smtClean="0">
                <a:latin typeface="Bahnschrift SemiLight Condensed" panose="020B0502040204020203" pitchFamily="34" charset="0"/>
              </a:rPr>
              <a:t> in </a:t>
            </a:r>
            <a:r>
              <a:rPr lang="en-US" dirty="0" err="1" smtClean="0">
                <a:latin typeface="Bahnschrift SemiLight Condensed" panose="020B0502040204020203" pitchFamily="34" charset="0"/>
              </a:rPr>
              <a:t>išče</a:t>
            </a:r>
            <a:r>
              <a:rPr lang="en-US" dirty="0" smtClean="0">
                <a:latin typeface="Bahnschrift SemiLight Condensed" panose="020B0502040204020203" pitchFamily="34" charset="0"/>
              </a:rPr>
              <a:t> </a:t>
            </a:r>
            <a:r>
              <a:rPr lang="en-US" dirty="0" err="1" smtClean="0">
                <a:latin typeface="Bahnschrift SemiLight Condensed" panose="020B0502040204020203" pitchFamily="34" charset="0"/>
              </a:rPr>
              <a:t>rešitve</a:t>
            </a:r>
            <a:r>
              <a:rPr lang="en-US" dirty="0" smtClean="0">
                <a:latin typeface="Bahnschrift SemiLight Condensed" panose="020B0502040204020203" pitchFamily="34" charset="0"/>
              </a:rPr>
              <a:t>, </a:t>
            </a:r>
            <a:r>
              <a:rPr lang="en-US" dirty="0" err="1" smtClean="0">
                <a:latin typeface="Bahnschrift SemiLight Condensed" panose="020B0502040204020203" pitchFamily="34" charset="0"/>
              </a:rPr>
              <a:t>kaj</a:t>
            </a:r>
            <a:r>
              <a:rPr lang="en-US" dirty="0" smtClean="0">
                <a:latin typeface="Bahnschrift SemiLight Condensed" panose="020B0502040204020203" pitchFamily="34" charset="0"/>
              </a:rPr>
              <a:t> </a:t>
            </a:r>
            <a:r>
              <a:rPr lang="en-US" dirty="0" err="1" smtClean="0">
                <a:latin typeface="Bahnschrift SemiLight Condensed" panose="020B0502040204020203" pitchFamily="34" charset="0"/>
              </a:rPr>
              <a:t>lahko</a:t>
            </a:r>
            <a:r>
              <a:rPr lang="en-US" dirty="0" smtClean="0">
                <a:latin typeface="Bahnschrift SemiLight Condensed" panose="020B0502040204020203" pitchFamily="34" charset="0"/>
              </a:rPr>
              <a:t> </a:t>
            </a:r>
            <a:r>
              <a:rPr lang="en-US" dirty="0" err="1" smtClean="0">
                <a:latin typeface="Bahnschrift SemiLight Condensed" panose="020B0502040204020203" pitchFamily="34" charset="0"/>
              </a:rPr>
              <a:t>stori</a:t>
            </a:r>
            <a:endParaRPr lang="sl-SI" dirty="0">
              <a:latin typeface="Bahnschrift SemiLight Condensed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71069" y="2846172"/>
            <a:ext cx="3270423" cy="646331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Bahnschrift SemiLight Condensed" panose="020B0502040204020203" pitchFamily="34" charset="0"/>
              </a:rPr>
              <a:t>RAZRED – </a:t>
            </a:r>
            <a:r>
              <a:rPr lang="en-US" dirty="0" err="1" smtClean="0">
                <a:latin typeface="Bahnschrift SemiLight Condensed" panose="020B0502040204020203" pitchFamily="34" charset="0"/>
              </a:rPr>
              <a:t>vključeno</a:t>
            </a:r>
            <a:r>
              <a:rPr lang="en-US" dirty="0" smtClean="0">
                <a:latin typeface="Bahnschrift SemiLight Condensed" panose="020B0502040204020203" pitchFamily="34" charset="0"/>
              </a:rPr>
              <a:t> v </a:t>
            </a:r>
            <a:r>
              <a:rPr lang="en-US" dirty="0" err="1" smtClean="0">
                <a:latin typeface="Bahnschrift SemiLight Condensed" panose="020B0502040204020203" pitchFamily="34" charset="0"/>
              </a:rPr>
              <a:t>kurikulum</a:t>
            </a:r>
            <a:r>
              <a:rPr lang="en-US" dirty="0" smtClean="0">
                <a:latin typeface="Bahnschrift SemiLight Condensed" panose="020B0502040204020203" pitchFamily="34" charset="0"/>
              </a:rPr>
              <a:t>, </a:t>
            </a:r>
            <a:r>
              <a:rPr lang="en-US" dirty="0" err="1" smtClean="0">
                <a:latin typeface="Bahnschrift SemiLight Condensed" panose="020B0502040204020203" pitchFamily="34" charset="0"/>
              </a:rPr>
              <a:t>skupno</a:t>
            </a:r>
            <a:r>
              <a:rPr lang="en-US" dirty="0" smtClean="0">
                <a:latin typeface="Bahnschrift SemiLight Condensed" panose="020B0502040204020203" pitchFamily="34" charset="0"/>
              </a:rPr>
              <a:t> </a:t>
            </a:r>
            <a:r>
              <a:rPr lang="en-US" dirty="0" err="1" smtClean="0">
                <a:latin typeface="Bahnschrift SemiLight Condensed" panose="020B0502040204020203" pitchFamily="34" charset="0"/>
              </a:rPr>
              <a:t>razvijanje</a:t>
            </a:r>
            <a:r>
              <a:rPr lang="en-US" dirty="0" smtClean="0">
                <a:latin typeface="Bahnschrift SemiLight Condensed" panose="020B0502040204020203" pitchFamily="34" charset="0"/>
              </a:rPr>
              <a:t> </a:t>
            </a:r>
            <a:r>
              <a:rPr lang="en-US" dirty="0" err="1" smtClean="0">
                <a:latin typeface="Bahnschrift SemiLight Condensed" panose="020B0502040204020203" pitchFamily="34" charset="0"/>
              </a:rPr>
              <a:t>idej</a:t>
            </a:r>
            <a:r>
              <a:rPr lang="en-US" dirty="0" smtClean="0">
                <a:latin typeface="Bahnschrift SemiLight Condensed" panose="020B0502040204020203" pitchFamily="34" charset="0"/>
              </a:rPr>
              <a:t> in </a:t>
            </a:r>
            <a:r>
              <a:rPr lang="en-US" dirty="0" err="1" smtClean="0">
                <a:latin typeface="Bahnschrift SemiLight Condensed" panose="020B0502040204020203" pitchFamily="34" charset="0"/>
              </a:rPr>
              <a:t>razprava</a:t>
            </a:r>
            <a:endParaRPr lang="sl-SI" dirty="0">
              <a:latin typeface="Bahnschrift SemiLight Condensed" panose="020B05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71068" y="4283674"/>
            <a:ext cx="3270424" cy="646331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Bahnschrift SemiLight Condensed" panose="020B0502040204020203" pitchFamily="34" charset="0"/>
              </a:rPr>
              <a:t>ŠOLA – </a:t>
            </a:r>
            <a:r>
              <a:rPr lang="en-US" dirty="0" err="1" smtClean="0">
                <a:latin typeface="Bahnschrift SemiLight Condensed" panose="020B0502040204020203" pitchFamily="34" charset="0"/>
              </a:rPr>
              <a:t>skupne</a:t>
            </a:r>
            <a:r>
              <a:rPr lang="en-US" dirty="0" smtClean="0">
                <a:latin typeface="Bahnschrift SemiLight Condensed" panose="020B0502040204020203" pitchFamily="34" charset="0"/>
              </a:rPr>
              <a:t> </a:t>
            </a:r>
            <a:r>
              <a:rPr lang="en-US" dirty="0" err="1" smtClean="0">
                <a:latin typeface="Bahnschrift SemiLight Condensed" panose="020B0502040204020203" pitchFamily="34" charset="0"/>
              </a:rPr>
              <a:t>akcije</a:t>
            </a:r>
            <a:r>
              <a:rPr lang="en-US" dirty="0" smtClean="0">
                <a:latin typeface="Bahnschrift SemiLight Condensed" panose="020B0502040204020203" pitchFamily="34" charset="0"/>
              </a:rPr>
              <a:t> v </a:t>
            </a:r>
            <a:r>
              <a:rPr lang="en-US" dirty="0" err="1" smtClean="0">
                <a:latin typeface="Bahnschrift SemiLight Condensed" panose="020B0502040204020203" pitchFamily="34" charset="0"/>
              </a:rPr>
              <a:t>okviru</a:t>
            </a:r>
            <a:r>
              <a:rPr lang="en-US" dirty="0" smtClean="0">
                <a:latin typeface="Bahnschrift SemiLight Condensed" panose="020B0502040204020203" pitchFamily="34" charset="0"/>
              </a:rPr>
              <a:t> </a:t>
            </a:r>
            <a:r>
              <a:rPr lang="en-US" dirty="0" err="1" smtClean="0">
                <a:latin typeface="Bahnschrift SemiLight Condensed" panose="020B0502040204020203" pitchFamily="34" charset="0"/>
              </a:rPr>
              <a:t>različnih</a:t>
            </a:r>
            <a:r>
              <a:rPr lang="en-US" dirty="0" smtClean="0">
                <a:latin typeface="Bahnschrift SemiLight Condensed" panose="020B0502040204020203" pitchFamily="34" charset="0"/>
              </a:rPr>
              <a:t> </a:t>
            </a:r>
            <a:r>
              <a:rPr lang="en-US" dirty="0" err="1" smtClean="0">
                <a:latin typeface="Bahnschrift SemiLight Condensed" panose="020B0502040204020203" pitchFamily="34" charset="0"/>
              </a:rPr>
              <a:t>projektov</a:t>
            </a:r>
            <a:endParaRPr lang="sl-SI" dirty="0">
              <a:latin typeface="Bahnschrift SemiLight Condensed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71068" y="5721176"/>
            <a:ext cx="3270424" cy="92333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Bahnschrift SemiLight Condensed" panose="020B0502040204020203" pitchFamily="34" charset="0"/>
              </a:rPr>
              <a:t>LOKALNA SKUPNOST – </a:t>
            </a:r>
            <a:r>
              <a:rPr lang="en-US" dirty="0" err="1" smtClean="0">
                <a:latin typeface="Bahnschrift SemiLight Condensed" panose="020B0502040204020203" pitchFamily="34" charset="0"/>
              </a:rPr>
              <a:t>ustvarjanje</a:t>
            </a:r>
            <a:r>
              <a:rPr lang="en-US" dirty="0" smtClean="0">
                <a:latin typeface="Bahnschrift SemiLight Condensed" panose="020B0502040204020203" pitchFamily="34" charset="0"/>
              </a:rPr>
              <a:t> </a:t>
            </a:r>
            <a:r>
              <a:rPr lang="en-US" dirty="0" err="1" smtClean="0">
                <a:latin typeface="Bahnschrift SemiLight Condensed" panose="020B0502040204020203" pitchFamily="34" charset="0"/>
              </a:rPr>
              <a:t>povezav</a:t>
            </a:r>
            <a:r>
              <a:rPr lang="en-US" dirty="0" smtClean="0">
                <a:latin typeface="Bahnschrift SemiLight Condensed" panose="020B0502040204020203" pitchFamily="34" charset="0"/>
              </a:rPr>
              <a:t> med </a:t>
            </a:r>
            <a:r>
              <a:rPr lang="en-US" dirty="0" err="1" smtClean="0">
                <a:latin typeface="Bahnschrift SemiLight Condensed" panose="020B0502040204020203" pitchFamily="34" charset="0"/>
              </a:rPr>
              <a:t>šolami</a:t>
            </a:r>
            <a:r>
              <a:rPr lang="en-US" dirty="0" smtClean="0">
                <a:latin typeface="Bahnschrift SemiLight Condensed" panose="020B0502040204020203" pitchFamily="34" charset="0"/>
              </a:rPr>
              <a:t> in </a:t>
            </a:r>
            <a:r>
              <a:rPr lang="en-US" dirty="0" err="1" smtClean="0">
                <a:latin typeface="Bahnschrift SemiLight Condensed" panose="020B0502040204020203" pitchFamily="34" charset="0"/>
              </a:rPr>
              <a:t>drugimi</a:t>
            </a:r>
            <a:r>
              <a:rPr lang="en-US" dirty="0" smtClean="0">
                <a:latin typeface="Bahnschrift SemiLight Condensed" panose="020B0502040204020203" pitchFamily="34" charset="0"/>
              </a:rPr>
              <a:t> </a:t>
            </a:r>
            <a:r>
              <a:rPr lang="en-US" dirty="0" err="1" smtClean="0">
                <a:latin typeface="Bahnschrift SemiLight Condensed" panose="020B0502040204020203" pitchFamily="34" charset="0"/>
              </a:rPr>
              <a:t>skupinami</a:t>
            </a:r>
            <a:endParaRPr lang="sl-SI" dirty="0">
              <a:latin typeface="Bahnschrift SemiLight Condensed" panose="020B0502040204020203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87475" y="0"/>
            <a:ext cx="4859732" cy="6858000"/>
            <a:chOff x="387475" y="0"/>
            <a:chExt cx="4859732" cy="6858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7475" y="0"/>
              <a:ext cx="4859732" cy="68580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3756454" y="6367507"/>
              <a:ext cx="1367481" cy="37928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sl-SI" dirty="0">
                <a:latin typeface="Bahnschrift SemiLight Condensed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26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Naslov 1"/>
          <p:cNvSpPr>
            <a:spLocks noGrp="1"/>
          </p:cNvSpPr>
          <p:nvPr>
            <p:ph type="title"/>
          </p:nvPr>
        </p:nvSpPr>
        <p:spPr>
          <a:xfrm>
            <a:off x="340325" y="0"/>
            <a:ext cx="7886700" cy="1325563"/>
          </a:xfrm>
        </p:spPr>
        <p:txBody>
          <a:bodyPr/>
          <a:lstStyle/>
          <a:p>
            <a:r>
              <a:rPr lang="sl-SI" altLang="sl-SI" dirty="0" smtClean="0">
                <a:latin typeface="Bahnschrift SemiLight Condensed" panose="020B0502040204020203" pitchFamily="34" charset="0"/>
              </a:rPr>
              <a:t>Celovitejše rešitve</a:t>
            </a:r>
          </a:p>
        </p:txBody>
      </p:sp>
      <p:sp>
        <p:nvSpPr>
          <p:cNvPr id="154627" name="Ograda vsebine 2"/>
          <p:cNvSpPr>
            <a:spLocks noGrp="1"/>
          </p:cNvSpPr>
          <p:nvPr>
            <p:ph idx="1"/>
          </p:nvPr>
        </p:nvSpPr>
        <p:spPr>
          <a:xfrm>
            <a:off x="340325" y="1325563"/>
            <a:ext cx="6348799" cy="5291868"/>
          </a:xfrm>
        </p:spPr>
        <p:txBody>
          <a:bodyPr>
            <a:normAutofit lnSpcReduction="10000"/>
          </a:bodyPr>
          <a:lstStyle/>
          <a:p>
            <a:r>
              <a:rPr lang="sl-SI" altLang="sl-SI" sz="2800" dirty="0" smtClean="0">
                <a:solidFill>
                  <a:schemeClr val="accent2">
                    <a:lumMod val="75000"/>
                  </a:schemeClr>
                </a:solidFill>
                <a:latin typeface="Bahnschrift SemiLight Condensed" panose="020B0502040204020203" pitchFamily="34" charset="0"/>
              </a:rPr>
              <a:t>Nič zavržene hrane </a:t>
            </a:r>
            <a:r>
              <a:rPr lang="sl-SI" altLang="sl-SI" sz="2800" dirty="0" smtClean="0">
                <a:latin typeface="Bahnschrift SemiLight Condensed" panose="020B0502040204020203" pitchFamily="34" charset="0"/>
              </a:rPr>
              <a:t>: rešujemo mnogo okoljskih problemov hkrati: tla, dušik, voda, fosilna goriva, zrak</a:t>
            </a:r>
            <a:endParaRPr lang="en-US" altLang="sl-SI" sz="2800" dirty="0" smtClean="0">
              <a:latin typeface="Bahnschrift SemiLight Condensed" panose="020B0502040204020203" pitchFamily="34" charset="0"/>
            </a:endParaRPr>
          </a:p>
          <a:p>
            <a:endParaRPr lang="sl-SI" altLang="sl-SI" sz="1500" dirty="0" smtClean="0">
              <a:latin typeface="Bahnschrift SemiLight Condensed" panose="020B0502040204020203" pitchFamily="34" charset="0"/>
            </a:endParaRPr>
          </a:p>
          <a:p>
            <a:r>
              <a:rPr lang="sl-SI" altLang="sl-SI" sz="2800" dirty="0" smtClean="0">
                <a:latin typeface="Bahnschrift SemiLight Condensed" panose="020B0502040204020203" pitchFamily="34" charset="0"/>
              </a:rPr>
              <a:t>Več hrane rastlinskega izvora</a:t>
            </a:r>
            <a:endParaRPr lang="en-US" altLang="sl-SI" sz="2800" dirty="0" smtClean="0">
              <a:latin typeface="Bahnschrift SemiLight Condensed" panose="020B0502040204020203" pitchFamily="34" charset="0"/>
            </a:endParaRPr>
          </a:p>
          <a:p>
            <a:endParaRPr lang="sl-SI" altLang="sl-SI" sz="1400" dirty="0" smtClean="0">
              <a:latin typeface="Bahnschrift SemiLight Condensed" panose="020B0502040204020203" pitchFamily="34" charset="0"/>
            </a:endParaRPr>
          </a:p>
          <a:p>
            <a:r>
              <a:rPr lang="sl-SI" altLang="sl-SI" sz="2800" dirty="0" smtClean="0">
                <a:solidFill>
                  <a:schemeClr val="accent2">
                    <a:lumMod val="75000"/>
                  </a:schemeClr>
                </a:solidFill>
                <a:latin typeface="Bahnschrift SemiLight Condensed" panose="020B0502040204020203" pitchFamily="34" charset="0"/>
              </a:rPr>
              <a:t>Manj potrošništva </a:t>
            </a:r>
            <a:r>
              <a:rPr lang="sl-SI" altLang="sl-SI" sz="2800" dirty="0" smtClean="0">
                <a:latin typeface="Bahnschrift SemiLight Condensed" panose="020B0502040204020203" pitchFamily="34" charset="0"/>
              </a:rPr>
              <a:t>(še vedno </a:t>
            </a:r>
            <a:r>
              <a:rPr lang="sl-SI" altLang="sl-SI" dirty="0" smtClean="0">
                <a:latin typeface="Bahnschrift SemiLight Condensed" panose="020B0502040204020203" pitchFamily="34" charset="0"/>
              </a:rPr>
              <a:t>lahko</a:t>
            </a:r>
            <a:r>
              <a:rPr lang="en-US" altLang="sl-SI" dirty="0" smtClean="0">
                <a:latin typeface="Bahnschrift SemiLight Condensed" panose="020B0502040204020203" pitchFamily="34" charset="0"/>
              </a:rPr>
              <a:t> </a:t>
            </a:r>
            <a:r>
              <a:rPr lang="sl-SI" altLang="sl-SI" dirty="0" smtClean="0">
                <a:latin typeface="Bahnschrift SemiLight Condensed" panose="020B0502040204020203" pitchFamily="34" charset="0"/>
              </a:rPr>
              <a:t>kupimo </a:t>
            </a:r>
            <a:r>
              <a:rPr lang="sl-SI" altLang="sl-SI" dirty="0">
                <a:latin typeface="Bahnschrift SemiLight Condensed" panose="020B0502040204020203" pitchFamily="34" charset="0"/>
              </a:rPr>
              <a:t>vse </a:t>
            </a:r>
            <a:r>
              <a:rPr lang="sl-SI" altLang="sl-SI" sz="2800" dirty="0" smtClean="0">
                <a:latin typeface="Bahnschrift SemiLight Condensed" panose="020B0502040204020203" pitchFamily="34" charset="0"/>
              </a:rPr>
              <a:t>kar potrebujemo, ne pa vse kar hočemo imeti)</a:t>
            </a:r>
            <a:endParaRPr lang="en-US" altLang="sl-SI" sz="2800" dirty="0" smtClean="0">
              <a:latin typeface="Bahnschrift SemiLight Condensed" panose="020B0502040204020203" pitchFamily="34" charset="0"/>
            </a:endParaRPr>
          </a:p>
          <a:p>
            <a:endParaRPr lang="sl-SI" altLang="sl-SI" sz="1400" dirty="0" smtClean="0">
              <a:latin typeface="Bahnschrift SemiLight Condensed" panose="020B0502040204020203" pitchFamily="34" charset="0"/>
            </a:endParaRPr>
          </a:p>
          <a:p>
            <a:r>
              <a:rPr lang="sl-SI" altLang="sl-SI" sz="2800" dirty="0" smtClean="0">
                <a:latin typeface="Bahnschrift SemiLight Condensed" panose="020B0502040204020203" pitchFamily="34" charset="0"/>
              </a:rPr>
              <a:t>Varčevanje z vodo in energenti – </a:t>
            </a:r>
            <a:r>
              <a:rPr lang="sl-SI" altLang="sl-SI" sz="2800" dirty="0" err="1" smtClean="0">
                <a:solidFill>
                  <a:schemeClr val="accent2">
                    <a:lumMod val="75000"/>
                  </a:schemeClr>
                </a:solidFill>
                <a:latin typeface="Bahnschrift SemiLight Condensed" panose="020B0502040204020203" pitchFamily="34" charset="0"/>
              </a:rPr>
              <a:t>energetsk</a:t>
            </a:r>
            <a:r>
              <a:rPr lang="en-US" altLang="sl-SI" sz="2800" dirty="0" smtClean="0">
                <a:solidFill>
                  <a:schemeClr val="accent2">
                    <a:lumMod val="75000"/>
                  </a:schemeClr>
                </a:solidFill>
                <a:latin typeface="Bahnschrift SemiLight Condensed" panose="020B0502040204020203" pitchFamily="34" charset="0"/>
              </a:rPr>
              <a:t>a</a:t>
            </a:r>
            <a:r>
              <a:rPr lang="sl-SI" altLang="sl-SI" sz="2800" dirty="0" smtClean="0">
                <a:solidFill>
                  <a:schemeClr val="accent2">
                    <a:lumMod val="75000"/>
                  </a:schemeClr>
                </a:solidFill>
                <a:latin typeface="Bahnschrift SemiLight Condensed" panose="020B0502040204020203" pitchFamily="34" charset="0"/>
              </a:rPr>
              <a:t> učinkovit</a:t>
            </a:r>
            <a:r>
              <a:rPr lang="en-US" altLang="sl-SI" sz="2800" dirty="0" err="1" smtClean="0">
                <a:solidFill>
                  <a:schemeClr val="accent2">
                    <a:lumMod val="75000"/>
                  </a:schemeClr>
                </a:solidFill>
                <a:latin typeface="Bahnschrift SemiLight Condensed" panose="020B0502040204020203" pitchFamily="34" charset="0"/>
              </a:rPr>
              <a:t>ost</a:t>
            </a:r>
            <a:r>
              <a:rPr lang="sl-SI" altLang="sl-SI" sz="2800" dirty="0" smtClean="0">
                <a:solidFill>
                  <a:schemeClr val="accent2">
                    <a:lumMod val="75000"/>
                  </a:schemeClr>
                </a:solidFill>
                <a:latin typeface="Bahnschrift SemiLight Condensed" panose="020B0502040204020203" pitchFamily="34" charset="0"/>
              </a:rPr>
              <a:t> </a:t>
            </a:r>
            <a:r>
              <a:rPr lang="sl-SI" altLang="sl-SI" sz="2800" dirty="0" smtClean="0">
                <a:latin typeface="Bahnschrift SemiLight Condensed" panose="020B0502040204020203" pitchFamily="34" charset="0"/>
              </a:rPr>
              <a:t>stavb in prevoz</a:t>
            </a:r>
            <a:r>
              <a:rPr lang="en-US" altLang="sl-SI" sz="2800" dirty="0" err="1" smtClean="0">
                <a:latin typeface="Bahnschrift SemiLight Condensed" panose="020B0502040204020203" pitchFamily="34" charset="0"/>
              </a:rPr>
              <a:t>ov</a:t>
            </a:r>
            <a:endParaRPr lang="en-US" altLang="sl-SI" sz="2800" dirty="0" smtClean="0">
              <a:latin typeface="Bahnschrift SemiLight Condensed" panose="020B0502040204020203" pitchFamily="34" charset="0"/>
            </a:endParaRPr>
          </a:p>
          <a:p>
            <a:endParaRPr lang="sl-SI" altLang="sl-SI" sz="1400" dirty="0" smtClean="0">
              <a:latin typeface="Bahnschrift SemiLight Condensed" panose="020B0502040204020203" pitchFamily="34" charset="0"/>
            </a:endParaRPr>
          </a:p>
          <a:p>
            <a:r>
              <a:rPr lang="sl-SI" altLang="sl-SI" sz="2800" dirty="0" smtClean="0">
                <a:solidFill>
                  <a:schemeClr val="accent2">
                    <a:lumMod val="75000"/>
                  </a:schemeClr>
                </a:solidFill>
                <a:latin typeface="Bahnschrift SemiLight Condensed" panose="020B0502040204020203" pitchFamily="34" charset="0"/>
              </a:rPr>
              <a:t>Izobraževanje</a:t>
            </a:r>
            <a:r>
              <a:rPr lang="sl-SI" altLang="sl-SI" sz="2800" dirty="0" smtClean="0">
                <a:latin typeface="Bahnschrift SemiLight Condensed" panose="020B0502040204020203" pitchFamily="34" charset="0"/>
              </a:rPr>
              <a:t>, ozaveščanje, nematerialna rast </a:t>
            </a:r>
          </a:p>
          <a:p>
            <a:endParaRPr lang="sl-SI" altLang="sl-SI" dirty="0" smtClean="0">
              <a:latin typeface="Bahnschrift SemiLight Condensed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8383" y="2512955"/>
            <a:ext cx="1836102" cy="25440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9985" y="94263"/>
            <a:ext cx="1994500" cy="1994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408159" y="1921416"/>
            <a:ext cx="97654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1050" dirty="0"/>
              <a:t>@ </a:t>
            </a:r>
            <a:r>
              <a:rPr lang="sl-SI" sz="1050" dirty="0" err="1"/>
              <a:t>Pradeep</a:t>
            </a:r>
            <a:r>
              <a:rPr lang="sl-SI" sz="1050" dirty="0"/>
              <a:t> Ts</a:t>
            </a:r>
          </a:p>
        </p:txBody>
      </p:sp>
    </p:spTree>
    <p:extLst>
      <p:ext uri="{BB962C8B-B14F-4D97-AF65-F5344CB8AC3E}">
        <p14:creationId xmlns:p14="http://schemas.microsoft.com/office/powerpoint/2010/main" val="165063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9119" r="18829" b="8632"/>
          <a:stretch/>
        </p:blipFill>
        <p:spPr>
          <a:xfrm>
            <a:off x="57665" y="905663"/>
            <a:ext cx="9018820" cy="51404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1027" y="274721"/>
            <a:ext cx="8252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Bahnschrift SemiLight Condensed" panose="020B0502040204020203" pitchFamily="34" charset="0"/>
              </a:rPr>
              <a:t>meteo.arso.gov.si                   </a:t>
            </a:r>
            <a:r>
              <a:rPr lang="en-US" sz="2800" dirty="0" err="1" smtClean="0">
                <a:latin typeface="Bahnschrift SemiLight Condensed" panose="020B0502040204020203" pitchFamily="34" charset="0"/>
              </a:rPr>
              <a:t>podnebne</a:t>
            </a:r>
            <a:r>
              <a:rPr lang="en-US" sz="2800" dirty="0" smtClean="0">
                <a:latin typeface="Bahnschrift SemiLight Condensed" panose="020B0502040204020203" pitchFamily="34" charset="0"/>
              </a:rPr>
              <a:t> </a:t>
            </a:r>
            <a:r>
              <a:rPr lang="en-US" sz="2800" dirty="0" err="1" smtClean="0">
                <a:latin typeface="Bahnschrift SemiLight Condensed" panose="020B0502040204020203" pitchFamily="34" charset="0"/>
              </a:rPr>
              <a:t>spremembe</a:t>
            </a:r>
            <a:endParaRPr lang="sl-SI" sz="2800" dirty="0">
              <a:latin typeface="Bahnschrift SemiLight Condensed" panose="020B0502040204020203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685535" y="577520"/>
            <a:ext cx="79907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642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7950" y="1412938"/>
            <a:ext cx="3008376" cy="4182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3203575" y="1484312"/>
            <a:ext cx="3111500" cy="42259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6289547" y="1524000"/>
            <a:ext cx="2854451" cy="39974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22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1" name="Content Placeholder 2"/>
          <p:cNvSpPr>
            <a:spLocks noGrp="1"/>
          </p:cNvSpPr>
          <p:nvPr>
            <p:ph idx="1"/>
          </p:nvPr>
        </p:nvSpPr>
        <p:spPr>
          <a:xfrm>
            <a:off x="1499522" y="563928"/>
            <a:ext cx="6082485" cy="1009500"/>
          </a:xfrm>
        </p:spPr>
        <p:txBody>
          <a:bodyPr>
            <a:noAutofit/>
          </a:bodyPr>
          <a:lstStyle/>
          <a:p>
            <a:pPr marL="0" indent="0" algn="ctr">
              <a:buFontTx/>
              <a:buNone/>
            </a:pPr>
            <a:r>
              <a:rPr lang="en-US" altLang="sl-SI" sz="4000" dirty="0" err="1" smtClean="0">
                <a:solidFill>
                  <a:schemeClr val="accent6">
                    <a:lumMod val="75000"/>
                  </a:schemeClr>
                </a:solidFill>
                <a:latin typeface="Bahnschrift SemiLight Condensed" panose="020B0502040204020203" pitchFamily="34" charset="0"/>
              </a:rPr>
              <a:t>Zakaj</a:t>
            </a:r>
            <a:r>
              <a:rPr lang="sl-SI" altLang="sl-SI" sz="4000" dirty="0" smtClean="0">
                <a:latin typeface="Bahnschrift SemiLight Condensed" panose="020B0502040204020203" pitchFamily="34" charset="0"/>
              </a:rPr>
              <a:t> potrošniki zavržejo izdelke</a:t>
            </a:r>
            <a:r>
              <a:rPr lang="en-US" altLang="sl-SI" sz="4000" dirty="0" smtClean="0">
                <a:latin typeface="Bahnschrift SemiLight Condensed" panose="020B0502040204020203" pitchFamily="34" charset="0"/>
              </a:rPr>
              <a:t>?</a:t>
            </a:r>
          </a:p>
        </p:txBody>
      </p:sp>
      <p:pic>
        <p:nvPicPr>
          <p:cNvPr id="124932" name="Picture 4" descr="ThrowAwayChar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333" y="1573428"/>
            <a:ext cx="6392862" cy="454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3" name="TextBox 5"/>
          <p:cNvSpPr txBox="1">
            <a:spLocks noChangeArrowheads="1"/>
          </p:cNvSpPr>
          <p:nvPr/>
        </p:nvSpPr>
        <p:spPr bwMode="auto">
          <a:xfrm>
            <a:off x="6042454" y="6581001"/>
            <a:ext cx="331573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sl-SI" sz="1400" dirty="0" err="1" smtClean="0">
                <a:latin typeface="Bahnschrift SemiLight Condensed" panose="020B0502040204020203" pitchFamily="34" charset="0"/>
              </a:rPr>
              <a:t>Vir</a:t>
            </a:r>
            <a:r>
              <a:rPr lang="en-US" altLang="sl-SI" sz="1400" dirty="0" smtClean="0">
                <a:latin typeface="Bahnschrift SemiLight Condensed" panose="020B0502040204020203" pitchFamily="34" charset="0"/>
              </a:rPr>
              <a:t>: Industrial </a:t>
            </a:r>
            <a:r>
              <a:rPr lang="en-US" altLang="sl-SI" sz="1400" dirty="0">
                <a:latin typeface="Bahnschrift SemiLight Condensed" panose="020B0502040204020203" pitchFamily="34" charset="0"/>
              </a:rPr>
              <a:t>Designers Society of America - </a:t>
            </a:r>
            <a:r>
              <a:rPr lang="en-US" altLang="sl-SI" sz="1400" dirty="0" err="1">
                <a:latin typeface="Bahnschrift SemiLight Condensed" panose="020B0502040204020203" pitchFamily="34" charset="0"/>
              </a:rPr>
              <a:t>Okala</a:t>
            </a:r>
            <a:endParaRPr lang="en-US" altLang="sl-SI" sz="1400" dirty="0">
              <a:latin typeface="Bahnschrift SemiLight Condensed" panose="020B0502040204020203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65404" y="5767671"/>
            <a:ext cx="135924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Deluje</a:t>
            </a:r>
            <a:endParaRPr lang="sl-SI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3801761" y="5767672"/>
            <a:ext cx="206358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Ne </a:t>
            </a:r>
            <a:r>
              <a:rPr lang="en-US" sz="1400" dirty="0" err="1" smtClean="0"/>
              <a:t>deluje</a:t>
            </a:r>
            <a:r>
              <a:rPr lang="en-US" sz="1400" dirty="0" smtClean="0"/>
              <a:t> </a:t>
            </a:r>
            <a:r>
              <a:rPr lang="en-US" sz="1400" dirty="0" err="1" smtClean="0"/>
              <a:t>povsem</a:t>
            </a:r>
            <a:r>
              <a:rPr lang="en-US" sz="1400" dirty="0" smtClean="0"/>
              <a:t> dobro</a:t>
            </a:r>
            <a:endParaRPr lang="sl-SI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6042453" y="5767670"/>
            <a:ext cx="135924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Ne </a:t>
            </a:r>
            <a:r>
              <a:rPr lang="en-US" sz="1400" dirty="0" err="1" smtClean="0"/>
              <a:t>deluje</a:t>
            </a:r>
            <a:endParaRPr lang="sl-SI" sz="1400" dirty="0"/>
          </a:p>
        </p:txBody>
      </p:sp>
    </p:spTree>
    <p:extLst>
      <p:ext uri="{BB962C8B-B14F-4D97-AF65-F5344CB8AC3E}">
        <p14:creationId xmlns:p14="http://schemas.microsoft.com/office/powerpoint/2010/main" val="378035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56519" y="-11533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000"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254957" y="1226107"/>
            <a:ext cx="4365625" cy="42703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00"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983681" y="145020"/>
            <a:ext cx="1008380" cy="1295400"/>
          </a:xfrm>
          <a:custGeom>
            <a:avLst/>
            <a:gdLst/>
            <a:ahLst/>
            <a:cxnLst/>
            <a:rect l="l" t="t" r="r" b="b"/>
            <a:pathLst>
              <a:path w="1008379" h="1295400">
                <a:moveTo>
                  <a:pt x="1008126" y="971550"/>
                </a:moveTo>
                <a:lnTo>
                  <a:pt x="0" y="971550"/>
                </a:lnTo>
                <a:lnTo>
                  <a:pt x="504063" y="1295400"/>
                </a:lnTo>
                <a:lnTo>
                  <a:pt x="1008126" y="971550"/>
                </a:lnTo>
                <a:close/>
              </a:path>
              <a:path w="1008379" h="1295400">
                <a:moveTo>
                  <a:pt x="756030" y="0"/>
                </a:moveTo>
                <a:lnTo>
                  <a:pt x="251967" y="0"/>
                </a:lnTo>
                <a:lnTo>
                  <a:pt x="251967" y="971550"/>
                </a:lnTo>
                <a:lnTo>
                  <a:pt x="756030" y="971550"/>
                </a:lnTo>
                <a:lnTo>
                  <a:pt x="756030" y="0"/>
                </a:lnTo>
                <a:close/>
              </a:path>
            </a:pathLst>
          </a:custGeom>
          <a:solidFill>
            <a:srgbClr val="D74D1F"/>
          </a:solidFill>
        </p:spPr>
        <p:txBody>
          <a:bodyPr wrap="square" lIns="0" tIns="0" rIns="0" bIns="0" rtlCol="0"/>
          <a:lstStyle/>
          <a:p>
            <a:endParaRPr sz="2000"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983681" y="145020"/>
            <a:ext cx="1008380" cy="1295400"/>
          </a:xfrm>
          <a:custGeom>
            <a:avLst/>
            <a:gdLst/>
            <a:ahLst/>
            <a:cxnLst/>
            <a:rect l="l" t="t" r="r" b="b"/>
            <a:pathLst>
              <a:path w="1008379" h="1295400">
                <a:moveTo>
                  <a:pt x="756030" y="0"/>
                </a:moveTo>
                <a:lnTo>
                  <a:pt x="756030" y="971550"/>
                </a:lnTo>
                <a:lnTo>
                  <a:pt x="1008126" y="971550"/>
                </a:lnTo>
                <a:lnTo>
                  <a:pt x="504063" y="1295400"/>
                </a:lnTo>
                <a:lnTo>
                  <a:pt x="0" y="971550"/>
                </a:lnTo>
                <a:lnTo>
                  <a:pt x="251967" y="971550"/>
                </a:lnTo>
                <a:lnTo>
                  <a:pt x="251967" y="0"/>
                </a:lnTo>
                <a:lnTo>
                  <a:pt x="75603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000"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102368" y="2881870"/>
            <a:ext cx="1440180" cy="1224280"/>
          </a:xfrm>
          <a:custGeom>
            <a:avLst/>
            <a:gdLst/>
            <a:ahLst/>
            <a:cxnLst/>
            <a:rect l="l" t="t" r="r" b="b"/>
            <a:pathLst>
              <a:path w="1440180" h="1224279">
                <a:moveTo>
                  <a:pt x="1079944" y="0"/>
                </a:moveTo>
                <a:lnTo>
                  <a:pt x="1079944" y="305942"/>
                </a:lnTo>
                <a:lnTo>
                  <a:pt x="0" y="305942"/>
                </a:lnTo>
                <a:lnTo>
                  <a:pt x="0" y="917956"/>
                </a:lnTo>
                <a:lnTo>
                  <a:pt x="1079944" y="917956"/>
                </a:lnTo>
                <a:lnTo>
                  <a:pt x="1079944" y="1223899"/>
                </a:lnTo>
                <a:lnTo>
                  <a:pt x="1439862" y="612013"/>
                </a:lnTo>
                <a:lnTo>
                  <a:pt x="1079944" y="0"/>
                </a:lnTo>
                <a:close/>
              </a:path>
            </a:pathLst>
          </a:custGeom>
          <a:solidFill>
            <a:srgbClr val="D74D1F"/>
          </a:solidFill>
        </p:spPr>
        <p:txBody>
          <a:bodyPr wrap="square" lIns="0" tIns="0" rIns="0" bIns="0" rtlCol="0"/>
          <a:lstStyle/>
          <a:p>
            <a:endParaRPr sz="2000"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102368" y="2881870"/>
            <a:ext cx="1440180" cy="1224280"/>
          </a:xfrm>
          <a:custGeom>
            <a:avLst/>
            <a:gdLst/>
            <a:ahLst/>
            <a:cxnLst/>
            <a:rect l="l" t="t" r="r" b="b"/>
            <a:pathLst>
              <a:path w="1440180" h="1224279">
                <a:moveTo>
                  <a:pt x="0" y="305942"/>
                </a:moveTo>
                <a:lnTo>
                  <a:pt x="1079944" y="305942"/>
                </a:lnTo>
                <a:lnTo>
                  <a:pt x="1079944" y="0"/>
                </a:lnTo>
                <a:lnTo>
                  <a:pt x="1439862" y="612013"/>
                </a:lnTo>
                <a:lnTo>
                  <a:pt x="1079944" y="1223899"/>
                </a:lnTo>
                <a:lnTo>
                  <a:pt x="1079944" y="917956"/>
                </a:lnTo>
                <a:lnTo>
                  <a:pt x="0" y="917956"/>
                </a:lnTo>
                <a:lnTo>
                  <a:pt x="0" y="305942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000"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262956" y="5113895"/>
            <a:ext cx="1224280" cy="1440180"/>
          </a:xfrm>
          <a:custGeom>
            <a:avLst/>
            <a:gdLst/>
            <a:ahLst/>
            <a:cxnLst/>
            <a:rect l="l" t="t" r="r" b="b"/>
            <a:pathLst>
              <a:path w="1224279" h="1440179">
                <a:moveTo>
                  <a:pt x="917955" y="359968"/>
                </a:moveTo>
                <a:lnTo>
                  <a:pt x="305942" y="359968"/>
                </a:lnTo>
                <a:lnTo>
                  <a:pt x="305942" y="1439862"/>
                </a:lnTo>
                <a:lnTo>
                  <a:pt x="917955" y="1439862"/>
                </a:lnTo>
                <a:lnTo>
                  <a:pt x="917955" y="359968"/>
                </a:lnTo>
                <a:close/>
              </a:path>
              <a:path w="1224279" h="1440179">
                <a:moveTo>
                  <a:pt x="612013" y="0"/>
                </a:moveTo>
                <a:lnTo>
                  <a:pt x="0" y="359968"/>
                </a:lnTo>
                <a:lnTo>
                  <a:pt x="1224026" y="359968"/>
                </a:lnTo>
                <a:lnTo>
                  <a:pt x="612013" y="0"/>
                </a:lnTo>
                <a:close/>
              </a:path>
            </a:pathLst>
          </a:custGeom>
          <a:solidFill>
            <a:srgbClr val="D74D1F"/>
          </a:solidFill>
        </p:spPr>
        <p:txBody>
          <a:bodyPr wrap="square" lIns="0" tIns="0" rIns="0" bIns="0" rtlCol="0"/>
          <a:lstStyle/>
          <a:p>
            <a:endParaRPr sz="2000"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262956" y="5113895"/>
            <a:ext cx="1224280" cy="1440180"/>
          </a:xfrm>
          <a:custGeom>
            <a:avLst/>
            <a:gdLst/>
            <a:ahLst/>
            <a:cxnLst/>
            <a:rect l="l" t="t" r="r" b="b"/>
            <a:pathLst>
              <a:path w="1224279" h="1440179">
                <a:moveTo>
                  <a:pt x="305942" y="1439862"/>
                </a:moveTo>
                <a:lnTo>
                  <a:pt x="305942" y="359968"/>
                </a:lnTo>
                <a:lnTo>
                  <a:pt x="0" y="359968"/>
                </a:lnTo>
                <a:lnTo>
                  <a:pt x="612013" y="0"/>
                </a:lnTo>
                <a:lnTo>
                  <a:pt x="1224026" y="359968"/>
                </a:lnTo>
                <a:lnTo>
                  <a:pt x="917955" y="359968"/>
                </a:lnTo>
                <a:lnTo>
                  <a:pt x="917955" y="1439862"/>
                </a:lnTo>
                <a:lnTo>
                  <a:pt x="305942" y="1439862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000"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381567" y="1979153"/>
            <a:ext cx="1471295" cy="1188085"/>
          </a:xfrm>
          <a:custGeom>
            <a:avLst/>
            <a:gdLst/>
            <a:ahLst/>
            <a:cxnLst/>
            <a:rect l="l" t="t" r="r" b="b"/>
            <a:pathLst>
              <a:path w="1471295" h="1188085">
                <a:moveTo>
                  <a:pt x="201168" y="0"/>
                </a:moveTo>
                <a:lnTo>
                  <a:pt x="0" y="680846"/>
                </a:lnTo>
                <a:lnTo>
                  <a:pt x="497332" y="1187577"/>
                </a:lnTo>
                <a:lnTo>
                  <a:pt x="423291" y="890651"/>
                </a:lnTo>
                <a:lnTo>
                  <a:pt x="1471168" y="629285"/>
                </a:lnTo>
                <a:lnTo>
                  <a:pt x="1388170" y="296799"/>
                </a:lnTo>
                <a:lnTo>
                  <a:pt x="275209" y="296799"/>
                </a:lnTo>
                <a:lnTo>
                  <a:pt x="201168" y="0"/>
                </a:lnTo>
                <a:close/>
              </a:path>
              <a:path w="1471295" h="1188085">
                <a:moveTo>
                  <a:pt x="1322959" y="35560"/>
                </a:moveTo>
                <a:lnTo>
                  <a:pt x="275209" y="296799"/>
                </a:lnTo>
                <a:lnTo>
                  <a:pt x="1388170" y="296799"/>
                </a:lnTo>
                <a:lnTo>
                  <a:pt x="1322959" y="35560"/>
                </a:lnTo>
                <a:close/>
              </a:path>
            </a:pathLst>
          </a:custGeom>
          <a:solidFill>
            <a:srgbClr val="D74D1F"/>
          </a:solidFill>
        </p:spPr>
        <p:txBody>
          <a:bodyPr wrap="square" lIns="0" tIns="0" rIns="0" bIns="0" rtlCol="0"/>
          <a:lstStyle/>
          <a:p>
            <a:endParaRPr sz="2000"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381567" y="1979153"/>
            <a:ext cx="1471295" cy="1188085"/>
          </a:xfrm>
          <a:custGeom>
            <a:avLst/>
            <a:gdLst/>
            <a:ahLst/>
            <a:cxnLst/>
            <a:rect l="l" t="t" r="r" b="b"/>
            <a:pathLst>
              <a:path w="1471295" h="1188085">
                <a:moveTo>
                  <a:pt x="1471168" y="629285"/>
                </a:moveTo>
                <a:lnTo>
                  <a:pt x="423291" y="890651"/>
                </a:lnTo>
                <a:lnTo>
                  <a:pt x="497332" y="1187577"/>
                </a:lnTo>
                <a:lnTo>
                  <a:pt x="0" y="680846"/>
                </a:lnTo>
                <a:lnTo>
                  <a:pt x="201168" y="0"/>
                </a:lnTo>
                <a:lnTo>
                  <a:pt x="275209" y="296799"/>
                </a:lnTo>
                <a:lnTo>
                  <a:pt x="1322959" y="35560"/>
                </a:lnTo>
                <a:lnTo>
                  <a:pt x="1471168" y="629285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000"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40174" y="149659"/>
            <a:ext cx="7037628" cy="7521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023360" marR="5080">
              <a:lnSpc>
                <a:spcPct val="100000"/>
              </a:lnSpc>
              <a:spcBef>
                <a:spcPts val="105"/>
              </a:spcBef>
            </a:pPr>
            <a:r>
              <a:rPr sz="2400" dirty="0">
                <a:latin typeface="Bahnschrift SemiLight Condensed" panose="020B0502040204020203" pitchFamily="34" charset="0"/>
              </a:rPr>
              <a:t>Naraščanje </a:t>
            </a:r>
            <a:r>
              <a:rPr sz="2400" spc="-5" dirty="0">
                <a:latin typeface="Bahnschrift SemiLight Condensed" panose="020B0502040204020203" pitchFamily="34" charset="0"/>
              </a:rPr>
              <a:t>in</a:t>
            </a:r>
            <a:r>
              <a:rPr sz="2400" spc="-80" dirty="0">
                <a:latin typeface="Bahnschrift SemiLight Condensed" panose="020B0502040204020203" pitchFamily="34" charset="0"/>
              </a:rPr>
              <a:t> </a:t>
            </a:r>
            <a:r>
              <a:rPr sz="2400" spc="-5" dirty="0">
                <a:latin typeface="Bahnschrift SemiLight Condensed" panose="020B0502040204020203" pitchFamily="34" charset="0"/>
              </a:rPr>
              <a:t>neenakost  </a:t>
            </a:r>
            <a:r>
              <a:rPr sz="2400" dirty="0">
                <a:latin typeface="Bahnschrift SemiLight Condensed" panose="020B0502040204020203" pitchFamily="34" charset="0"/>
              </a:rPr>
              <a:t>prebivalstva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7382951" y="2711677"/>
            <a:ext cx="1597025" cy="7521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spcBef>
                <a:spcPts val="105"/>
              </a:spcBef>
            </a:pPr>
            <a:r>
              <a:rPr sz="2400" spc="-5" dirty="0">
                <a:solidFill>
                  <a:srgbClr val="FFFFFF"/>
                </a:solidFill>
                <a:latin typeface="Bahnschrift SemiLight Condensed" panose="020B0502040204020203" pitchFamily="34" charset="0"/>
                <a:cs typeface="Arial"/>
              </a:rPr>
              <a:t>E</a:t>
            </a:r>
            <a:r>
              <a:rPr sz="2400" spc="5" dirty="0">
                <a:solidFill>
                  <a:srgbClr val="FFFFFF"/>
                </a:solidFill>
                <a:latin typeface="Bahnschrift SemiLight Condensed" panose="020B0502040204020203" pitchFamily="34" charset="0"/>
                <a:cs typeface="Arial"/>
              </a:rPr>
              <a:t>k</a:t>
            </a:r>
            <a:r>
              <a:rPr sz="2400" dirty="0">
                <a:solidFill>
                  <a:srgbClr val="FFFFFF"/>
                </a:solidFill>
                <a:latin typeface="Bahnschrift SemiLight Condensed" panose="020B0502040204020203" pitchFamily="34" charset="0"/>
                <a:cs typeface="Arial"/>
              </a:rPr>
              <a:t>o</a:t>
            </a:r>
            <a:r>
              <a:rPr sz="2400" spc="5" dirty="0">
                <a:solidFill>
                  <a:srgbClr val="FFFFFF"/>
                </a:solidFill>
                <a:latin typeface="Bahnschrift SemiLight Condensed" panose="020B0502040204020203" pitchFamily="34" charset="0"/>
                <a:cs typeface="Arial"/>
              </a:rPr>
              <a:t>s</a:t>
            </a:r>
            <a:r>
              <a:rPr sz="2400" dirty="0">
                <a:solidFill>
                  <a:srgbClr val="FFFFFF"/>
                </a:solidFill>
                <a:latin typeface="Bahnschrift SemiLight Condensed" panose="020B0502040204020203" pitchFamily="34" charset="0"/>
                <a:cs typeface="Arial"/>
              </a:rPr>
              <a:t>istemske  izgube</a:t>
            </a:r>
            <a:endParaRPr sz="2400" dirty="0">
              <a:solidFill>
                <a:prstClr val="black"/>
              </a:solidFill>
              <a:latin typeface="Bahnschrift SemiLight Condensed" panose="020B0502040204020203" pitchFamily="34" charset="0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37829" y="3977598"/>
            <a:ext cx="136969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Bahnschrift SemiLight Condensed" panose="020B0502040204020203" pitchFamily="34" charset="0"/>
                <a:cs typeface="Arial"/>
              </a:rPr>
              <a:t>Podnebne</a:t>
            </a:r>
            <a:endParaRPr sz="2400" dirty="0">
              <a:solidFill>
                <a:prstClr val="black"/>
              </a:solidFill>
              <a:latin typeface="Bahnschrift SemiLight Condensed" panose="020B0502040204020203" pitchFamily="34" charset="0"/>
              <a:cs typeface="Arial"/>
            </a:endParaRPr>
          </a:p>
          <a:p>
            <a:pPr marR="5080" algn="r">
              <a:spcBef>
                <a:spcPts val="5"/>
              </a:spcBef>
            </a:pPr>
            <a:r>
              <a:rPr sz="2400" dirty="0">
                <a:solidFill>
                  <a:srgbClr val="FFFFFF"/>
                </a:solidFill>
                <a:latin typeface="Bahnschrift SemiLight Condensed" panose="020B0502040204020203" pitchFamily="34" charset="0"/>
                <a:cs typeface="Arial"/>
              </a:rPr>
              <a:t>sp</a:t>
            </a:r>
            <a:r>
              <a:rPr sz="2400" spc="5" dirty="0">
                <a:solidFill>
                  <a:srgbClr val="FFFFFF"/>
                </a:solidFill>
                <a:latin typeface="Bahnschrift SemiLight Condensed" panose="020B0502040204020203" pitchFamily="34" charset="0"/>
                <a:cs typeface="Arial"/>
              </a:rPr>
              <a:t>r</a:t>
            </a:r>
            <a:r>
              <a:rPr sz="2400" dirty="0">
                <a:solidFill>
                  <a:srgbClr val="FFFFFF"/>
                </a:solidFill>
                <a:latin typeface="Bahnschrift SemiLight Condensed" panose="020B0502040204020203" pitchFamily="34" charset="0"/>
                <a:cs typeface="Arial"/>
              </a:rPr>
              <a:t>emem</a:t>
            </a:r>
            <a:r>
              <a:rPr sz="2400" spc="-20" dirty="0">
                <a:solidFill>
                  <a:srgbClr val="FFFFFF"/>
                </a:solidFill>
                <a:latin typeface="Bahnschrift SemiLight Condensed" panose="020B0502040204020203" pitchFamily="34" charset="0"/>
                <a:cs typeface="Arial"/>
              </a:rPr>
              <a:t>b</a:t>
            </a:r>
            <a:r>
              <a:rPr sz="2400" dirty="0">
                <a:solidFill>
                  <a:srgbClr val="FFFFFF"/>
                </a:solidFill>
                <a:latin typeface="Bahnschrift SemiLight Condensed" panose="020B0502040204020203" pitchFamily="34" charset="0"/>
                <a:cs typeface="Arial"/>
              </a:rPr>
              <a:t>e</a:t>
            </a:r>
            <a:endParaRPr sz="2400" dirty="0">
              <a:solidFill>
                <a:prstClr val="black"/>
              </a:solidFill>
              <a:latin typeface="Bahnschrift SemiLight Condensed" panose="020B0502040204020203" pitchFamily="34" charset="0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257280" y="6075139"/>
            <a:ext cx="158369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Bahnschrift SemiLight Condensed" panose="020B0502040204020203" pitchFamily="34" charset="0"/>
                <a:cs typeface="Arial"/>
              </a:rPr>
              <a:t>Pre</a:t>
            </a:r>
            <a:r>
              <a:rPr sz="2400" spc="5" dirty="0">
                <a:solidFill>
                  <a:srgbClr val="FFFFFF"/>
                </a:solidFill>
                <a:latin typeface="Bahnschrift SemiLight Condensed" panose="020B0502040204020203" pitchFamily="34" charset="0"/>
                <a:cs typeface="Arial"/>
              </a:rPr>
              <a:t>s</a:t>
            </a:r>
            <a:r>
              <a:rPr sz="2400" spc="-5" dirty="0">
                <a:solidFill>
                  <a:srgbClr val="FFFFFF"/>
                </a:solidFill>
                <a:latin typeface="Bahnschrift SemiLight Condensed" panose="020B0502040204020203" pitchFamily="34" charset="0"/>
                <a:cs typeface="Arial"/>
              </a:rPr>
              <a:t>ene</a:t>
            </a:r>
            <a:r>
              <a:rPr sz="2400" spc="5" dirty="0">
                <a:solidFill>
                  <a:srgbClr val="FFFFFF"/>
                </a:solidFill>
                <a:latin typeface="Bahnschrift SemiLight Condensed" panose="020B0502040204020203" pitchFamily="34" charset="0"/>
                <a:cs typeface="Arial"/>
              </a:rPr>
              <a:t>č</a:t>
            </a:r>
            <a:r>
              <a:rPr sz="2400" spc="-5" dirty="0">
                <a:solidFill>
                  <a:srgbClr val="FFFFFF"/>
                </a:solidFill>
                <a:latin typeface="Bahnschrift SemiLight Condensed" panose="020B0502040204020203" pitchFamily="34" charset="0"/>
                <a:cs typeface="Arial"/>
              </a:rPr>
              <a:t>enja</a:t>
            </a:r>
            <a:endParaRPr sz="2400" dirty="0">
              <a:solidFill>
                <a:prstClr val="black"/>
              </a:solidFill>
              <a:latin typeface="Bahnschrift SemiLight Condensed" panose="020B0502040204020203" pitchFamily="34" charset="0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692347" y="940039"/>
            <a:ext cx="1414780" cy="1318895"/>
          </a:xfrm>
          <a:custGeom>
            <a:avLst/>
            <a:gdLst/>
            <a:ahLst/>
            <a:cxnLst/>
            <a:rect l="l" t="t" r="r" b="b"/>
            <a:pathLst>
              <a:path w="1414779" h="1318895">
                <a:moveTo>
                  <a:pt x="288416" y="0"/>
                </a:moveTo>
                <a:lnTo>
                  <a:pt x="0" y="539876"/>
                </a:lnTo>
                <a:lnTo>
                  <a:pt x="952626" y="1048639"/>
                </a:lnTo>
                <a:lnTo>
                  <a:pt x="808482" y="1318514"/>
                </a:lnTo>
                <a:lnTo>
                  <a:pt x="1414271" y="948308"/>
                </a:lnTo>
                <a:lnTo>
                  <a:pt x="1396173" y="508762"/>
                </a:lnTo>
                <a:lnTo>
                  <a:pt x="1240916" y="508762"/>
                </a:lnTo>
                <a:lnTo>
                  <a:pt x="288416" y="0"/>
                </a:lnTo>
                <a:close/>
              </a:path>
              <a:path w="1414779" h="1318895">
                <a:moveTo>
                  <a:pt x="1385061" y="238887"/>
                </a:moveTo>
                <a:lnTo>
                  <a:pt x="1240916" y="508762"/>
                </a:lnTo>
                <a:lnTo>
                  <a:pt x="1396173" y="508762"/>
                </a:lnTo>
                <a:lnTo>
                  <a:pt x="1385061" y="238887"/>
                </a:lnTo>
                <a:close/>
              </a:path>
            </a:pathLst>
          </a:custGeom>
          <a:solidFill>
            <a:srgbClr val="D74D1F"/>
          </a:solidFill>
        </p:spPr>
        <p:txBody>
          <a:bodyPr wrap="square" lIns="0" tIns="0" rIns="0" bIns="0" rtlCol="0"/>
          <a:lstStyle/>
          <a:p>
            <a:endParaRPr sz="2000"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692347" y="940039"/>
            <a:ext cx="1414780" cy="1318895"/>
          </a:xfrm>
          <a:custGeom>
            <a:avLst/>
            <a:gdLst/>
            <a:ahLst/>
            <a:cxnLst/>
            <a:rect l="l" t="t" r="r" b="b"/>
            <a:pathLst>
              <a:path w="1414779" h="1318895">
                <a:moveTo>
                  <a:pt x="288416" y="0"/>
                </a:moveTo>
                <a:lnTo>
                  <a:pt x="1240916" y="508762"/>
                </a:lnTo>
                <a:lnTo>
                  <a:pt x="1385061" y="238887"/>
                </a:lnTo>
                <a:lnTo>
                  <a:pt x="1414271" y="948308"/>
                </a:lnTo>
                <a:lnTo>
                  <a:pt x="808482" y="1318514"/>
                </a:lnTo>
                <a:lnTo>
                  <a:pt x="952626" y="1048639"/>
                </a:lnTo>
                <a:lnTo>
                  <a:pt x="0" y="539876"/>
                </a:lnTo>
                <a:lnTo>
                  <a:pt x="288416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000"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6584" y="618730"/>
            <a:ext cx="1567180" cy="7521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080" algn="r">
              <a:spcBef>
                <a:spcPts val="105"/>
              </a:spcBef>
            </a:pPr>
            <a:r>
              <a:rPr sz="2400" dirty="0">
                <a:solidFill>
                  <a:srgbClr val="FFFFFF"/>
                </a:solidFill>
                <a:latin typeface="Bahnschrift SemiLight Condensed" panose="020B0502040204020203" pitchFamily="34" charset="0"/>
                <a:cs typeface="Arial"/>
              </a:rPr>
              <a:t>Prevelika</a:t>
            </a:r>
            <a:r>
              <a:rPr sz="2400" spc="-90" dirty="0">
                <a:solidFill>
                  <a:srgbClr val="FFFFFF"/>
                </a:solidFill>
                <a:latin typeface="Bahnschrift SemiLight Condensed" panose="020B0502040204020203" pitchFamily="34" charset="0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Bahnschrift SemiLight Condensed" panose="020B0502040204020203" pitchFamily="34" charset="0"/>
                <a:cs typeface="Arial"/>
              </a:rPr>
              <a:t>rast</a:t>
            </a:r>
            <a:endParaRPr sz="2400" dirty="0">
              <a:solidFill>
                <a:prstClr val="black"/>
              </a:solidFill>
              <a:latin typeface="Bahnschrift SemiLight Condensed" panose="020B0502040204020203" pitchFamily="34" charset="0"/>
              <a:cs typeface="Arial"/>
            </a:endParaRPr>
          </a:p>
          <a:p>
            <a:pPr marR="5080" algn="r"/>
            <a:r>
              <a:rPr sz="2400" dirty="0">
                <a:solidFill>
                  <a:srgbClr val="FFFFFF"/>
                </a:solidFill>
                <a:latin typeface="Bahnschrift SemiLight Condensed" panose="020B0502040204020203" pitchFamily="34" charset="0"/>
                <a:cs typeface="Arial"/>
              </a:rPr>
              <a:t>rabe</a:t>
            </a:r>
            <a:r>
              <a:rPr sz="2400" spc="-95" dirty="0">
                <a:solidFill>
                  <a:srgbClr val="FFFFFF"/>
                </a:solidFill>
                <a:latin typeface="Bahnschrift SemiLight Condensed" panose="020B0502040204020203" pitchFamily="34" charset="0"/>
                <a:cs typeface="Arial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Bahnschrift SemiLight Condensed" panose="020B0502040204020203" pitchFamily="34" charset="0"/>
                <a:cs typeface="Arial"/>
              </a:rPr>
              <a:t>virov</a:t>
            </a:r>
            <a:endParaRPr sz="2400" dirty="0">
              <a:solidFill>
                <a:prstClr val="black"/>
              </a:solidFill>
              <a:latin typeface="Bahnschrift SemiLight Condensed" panose="020B0502040204020203" pitchFamily="34" charset="0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718627" y="4585448"/>
            <a:ext cx="1409065" cy="1365250"/>
          </a:xfrm>
          <a:custGeom>
            <a:avLst/>
            <a:gdLst/>
            <a:ahLst/>
            <a:cxnLst/>
            <a:rect l="l" t="t" r="r" b="b"/>
            <a:pathLst>
              <a:path w="1409065" h="1365250">
                <a:moveTo>
                  <a:pt x="1264789" y="760730"/>
                </a:moveTo>
                <a:lnTo>
                  <a:pt x="171195" y="760730"/>
                </a:lnTo>
                <a:lnTo>
                  <a:pt x="1066164" y="1365110"/>
                </a:lnTo>
                <a:lnTo>
                  <a:pt x="1408683" y="857885"/>
                </a:lnTo>
                <a:lnTo>
                  <a:pt x="1264789" y="760730"/>
                </a:lnTo>
                <a:close/>
              </a:path>
              <a:path w="1409065" h="1365250">
                <a:moveTo>
                  <a:pt x="684910" y="0"/>
                </a:moveTo>
                <a:lnTo>
                  <a:pt x="44068" y="305689"/>
                </a:lnTo>
                <a:lnTo>
                  <a:pt x="0" y="1014349"/>
                </a:lnTo>
                <a:lnTo>
                  <a:pt x="171195" y="760730"/>
                </a:lnTo>
                <a:lnTo>
                  <a:pt x="1264789" y="760730"/>
                </a:lnTo>
                <a:lnTo>
                  <a:pt x="513714" y="253619"/>
                </a:lnTo>
                <a:lnTo>
                  <a:pt x="684910" y="0"/>
                </a:lnTo>
                <a:close/>
              </a:path>
            </a:pathLst>
          </a:custGeom>
          <a:solidFill>
            <a:srgbClr val="D74D1F"/>
          </a:solidFill>
        </p:spPr>
        <p:txBody>
          <a:bodyPr wrap="square" lIns="0" tIns="0" rIns="0" bIns="0" rtlCol="0"/>
          <a:lstStyle/>
          <a:p>
            <a:endParaRPr sz="2000"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718627" y="4585448"/>
            <a:ext cx="1409065" cy="1365250"/>
          </a:xfrm>
          <a:custGeom>
            <a:avLst/>
            <a:gdLst/>
            <a:ahLst/>
            <a:cxnLst/>
            <a:rect l="l" t="t" r="r" b="b"/>
            <a:pathLst>
              <a:path w="1409065" h="1365250">
                <a:moveTo>
                  <a:pt x="1066164" y="1365110"/>
                </a:moveTo>
                <a:lnTo>
                  <a:pt x="171195" y="760730"/>
                </a:lnTo>
                <a:lnTo>
                  <a:pt x="0" y="1014349"/>
                </a:lnTo>
                <a:lnTo>
                  <a:pt x="44068" y="305689"/>
                </a:lnTo>
                <a:lnTo>
                  <a:pt x="684910" y="0"/>
                </a:lnTo>
                <a:lnTo>
                  <a:pt x="513714" y="253619"/>
                </a:lnTo>
                <a:lnTo>
                  <a:pt x="1408683" y="857885"/>
                </a:lnTo>
                <a:lnTo>
                  <a:pt x="1066164" y="136511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000"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229990" y="5049778"/>
            <a:ext cx="1243965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Bahnschrift SemiLight Condensed" panose="020B0502040204020203" pitchFamily="34" charset="0"/>
                <a:cs typeface="Arial"/>
              </a:rPr>
              <a:t>Zgrešen  ekonomski  model</a:t>
            </a:r>
            <a:endParaRPr sz="2400" dirty="0">
              <a:solidFill>
                <a:prstClr val="black"/>
              </a:solidFill>
              <a:latin typeface="Bahnschrift SemiLight Condensed" panose="020B0502040204020203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692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36314" y="3486403"/>
            <a:ext cx="712470" cy="1224915"/>
          </a:xfrm>
          <a:custGeom>
            <a:avLst/>
            <a:gdLst/>
            <a:ahLst/>
            <a:cxnLst/>
            <a:rect l="l" t="t" r="r" b="b"/>
            <a:pathLst>
              <a:path w="712470" h="1224914">
                <a:moveTo>
                  <a:pt x="697864" y="0"/>
                </a:moveTo>
                <a:lnTo>
                  <a:pt x="0" y="1006475"/>
                </a:lnTo>
                <a:lnTo>
                  <a:pt x="711962" y="1224661"/>
                </a:lnTo>
                <a:lnTo>
                  <a:pt x="697864" y="0"/>
                </a:lnTo>
                <a:close/>
              </a:path>
            </a:pathLst>
          </a:custGeom>
          <a:solidFill>
            <a:srgbClr val="990000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036314" y="3486403"/>
            <a:ext cx="712470" cy="1224915"/>
          </a:xfrm>
          <a:custGeom>
            <a:avLst/>
            <a:gdLst/>
            <a:ahLst/>
            <a:cxnLst/>
            <a:rect l="l" t="t" r="r" b="b"/>
            <a:pathLst>
              <a:path w="712470" h="1224914">
                <a:moveTo>
                  <a:pt x="0" y="1006475"/>
                </a:moveTo>
                <a:lnTo>
                  <a:pt x="697864" y="0"/>
                </a:lnTo>
                <a:lnTo>
                  <a:pt x="711962" y="1224661"/>
                </a:lnTo>
                <a:lnTo>
                  <a:pt x="0" y="1006475"/>
                </a:lnTo>
                <a:close/>
              </a:path>
            </a:pathLst>
          </a:custGeom>
          <a:ln w="63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4297013"/>
            <a:ext cx="2273300" cy="25562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4297013"/>
            <a:ext cx="2273300" cy="2556510"/>
          </a:xfrm>
          <a:custGeom>
            <a:avLst/>
            <a:gdLst/>
            <a:ahLst/>
            <a:cxnLst/>
            <a:rect l="l" t="t" r="r" b="b"/>
            <a:pathLst>
              <a:path w="2273300" h="2556509">
                <a:moveTo>
                  <a:pt x="0" y="0"/>
                </a:moveTo>
                <a:lnTo>
                  <a:pt x="2273300" y="2556223"/>
                </a:lnTo>
                <a:lnTo>
                  <a:pt x="0" y="2556223"/>
                </a:lnTo>
              </a:path>
            </a:pathLst>
          </a:custGeom>
          <a:ln w="9525">
            <a:solidFill>
              <a:srgbClr val="99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323844" y="1107694"/>
            <a:ext cx="1420495" cy="2379345"/>
          </a:xfrm>
          <a:custGeom>
            <a:avLst/>
            <a:gdLst/>
            <a:ahLst/>
            <a:cxnLst/>
            <a:rect l="l" t="t" r="r" b="b"/>
            <a:pathLst>
              <a:path w="1420495" h="2379345">
                <a:moveTo>
                  <a:pt x="1367663" y="0"/>
                </a:moveTo>
                <a:lnTo>
                  <a:pt x="0" y="469900"/>
                </a:lnTo>
                <a:lnTo>
                  <a:pt x="1420367" y="2378836"/>
                </a:lnTo>
                <a:lnTo>
                  <a:pt x="1367663" y="0"/>
                </a:lnTo>
                <a:close/>
              </a:path>
            </a:pathLst>
          </a:custGeom>
          <a:solidFill>
            <a:srgbClr val="990000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323844" y="1107694"/>
            <a:ext cx="1420495" cy="2379345"/>
          </a:xfrm>
          <a:custGeom>
            <a:avLst/>
            <a:gdLst/>
            <a:ahLst/>
            <a:cxnLst/>
            <a:rect l="l" t="t" r="r" b="b"/>
            <a:pathLst>
              <a:path w="1420495" h="2379345">
                <a:moveTo>
                  <a:pt x="1367663" y="0"/>
                </a:moveTo>
                <a:lnTo>
                  <a:pt x="1420367" y="2378836"/>
                </a:lnTo>
                <a:lnTo>
                  <a:pt x="0" y="469900"/>
                </a:lnTo>
                <a:lnTo>
                  <a:pt x="1367663" y="0"/>
                </a:lnTo>
                <a:close/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584575" y="2512186"/>
            <a:ext cx="1158240" cy="966469"/>
          </a:xfrm>
          <a:custGeom>
            <a:avLst/>
            <a:gdLst/>
            <a:ahLst/>
            <a:cxnLst/>
            <a:rect l="l" t="t" r="r" b="b"/>
            <a:pathLst>
              <a:path w="1158239" h="966470">
                <a:moveTo>
                  <a:pt x="424434" y="0"/>
                </a:moveTo>
                <a:lnTo>
                  <a:pt x="0" y="603885"/>
                </a:lnTo>
                <a:lnTo>
                  <a:pt x="1157732" y="966470"/>
                </a:lnTo>
                <a:lnTo>
                  <a:pt x="424434" y="0"/>
                </a:lnTo>
                <a:close/>
              </a:path>
            </a:pathLst>
          </a:custGeom>
          <a:solidFill>
            <a:srgbClr val="990000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584575" y="2512186"/>
            <a:ext cx="1158240" cy="966469"/>
          </a:xfrm>
          <a:custGeom>
            <a:avLst/>
            <a:gdLst/>
            <a:ahLst/>
            <a:cxnLst/>
            <a:rect l="l" t="t" r="r" b="b"/>
            <a:pathLst>
              <a:path w="1158239" h="966470">
                <a:moveTo>
                  <a:pt x="424434" y="0"/>
                </a:moveTo>
                <a:lnTo>
                  <a:pt x="1157732" y="966470"/>
                </a:lnTo>
                <a:lnTo>
                  <a:pt x="0" y="603885"/>
                </a:lnTo>
                <a:lnTo>
                  <a:pt x="424434" y="0"/>
                </a:lnTo>
                <a:close/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16865" y="3445890"/>
            <a:ext cx="4457065" cy="3412490"/>
          </a:xfrm>
          <a:custGeom>
            <a:avLst/>
            <a:gdLst/>
            <a:ahLst/>
            <a:cxnLst/>
            <a:rect l="l" t="t" r="r" b="b"/>
            <a:pathLst>
              <a:path w="4457065" h="3412490">
                <a:moveTo>
                  <a:pt x="4456684" y="0"/>
                </a:moveTo>
                <a:lnTo>
                  <a:pt x="0" y="1554480"/>
                </a:lnTo>
                <a:lnTo>
                  <a:pt x="1397803" y="3412107"/>
                </a:lnTo>
                <a:lnTo>
                  <a:pt x="2039964" y="3412107"/>
                </a:lnTo>
                <a:lnTo>
                  <a:pt x="4456684" y="0"/>
                </a:lnTo>
                <a:close/>
              </a:path>
            </a:pathLst>
          </a:custGeom>
          <a:solidFill>
            <a:srgbClr val="990000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16865" y="3445890"/>
            <a:ext cx="4457065" cy="3412490"/>
          </a:xfrm>
          <a:custGeom>
            <a:avLst/>
            <a:gdLst/>
            <a:ahLst/>
            <a:cxnLst/>
            <a:rect l="l" t="t" r="r" b="b"/>
            <a:pathLst>
              <a:path w="4457065" h="3412490">
                <a:moveTo>
                  <a:pt x="0" y="1554480"/>
                </a:moveTo>
                <a:lnTo>
                  <a:pt x="4456684" y="0"/>
                </a:lnTo>
                <a:lnTo>
                  <a:pt x="2039964" y="3412107"/>
                </a:lnTo>
              </a:path>
            </a:pathLst>
          </a:custGeom>
          <a:ln w="63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16865" y="5000371"/>
            <a:ext cx="1398270" cy="1858010"/>
          </a:xfrm>
          <a:custGeom>
            <a:avLst/>
            <a:gdLst/>
            <a:ahLst/>
            <a:cxnLst/>
            <a:rect l="l" t="t" r="r" b="b"/>
            <a:pathLst>
              <a:path w="1398270" h="1858009">
                <a:moveTo>
                  <a:pt x="1397803" y="1857627"/>
                </a:moveTo>
                <a:lnTo>
                  <a:pt x="0" y="0"/>
                </a:lnTo>
              </a:path>
            </a:pathLst>
          </a:custGeom>
          <a:ln w="63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0" y="1985495"/>
            <a:ext cx="4806315" cy="3070225"/>
          </a:xfrm>
          <a:custGeom>
            <a:avLst/>
            <a:gdLst/>
            <a:ahLst/>
            <a:cxnLst/>
            <a:rect l="l" t="t" r="r" b="b"/>
            <a:pathLst>
              <a:path w="4806315" h="3070225">
                <a:moveTo>
                  <a:pt x="0" y="0"/>
                </a:moveTo>
                <a:lnTo>
                  <a:pt x="0" y="3069779"/>
                </a:lnTo>
                <a:lnTo>
                  <a:pt x="4805807" y="1446171"/>
                </a:lnTo>
                <a:lnTo>
                  <a:pt x="0" y="0"/>
                </a:lnTo>
                <a:close/>
              </a:path>
            </a:pathLst>
          </a:custGeom>
          <a:solidFill>
            <a:srgbClr val="990000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0" y="1985495"/>
            <a:ext cx="4806315" cy="3070225"/>
          </a:xfrm>
          <a:custGeom>
            <a:avLst/>
            <a:gdLst/>
            <a:ahLst/>
            <a:cxnLst/>
            <a:rect l="l" t="t" r="r" b="b"/>
            <a:pathLst>
              <a:path w="4806315" h="3070225">
                <a:moveTo>
                  <a:pt x="0" y="0"/>
                </a:moveTo>
                <a:lnTo>
                  <a:pt x="4805807" y="1446171"/>
                </a:lnTo>
                <a:lnTo>
                  <a:pt x="0" y="3069779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767326" y="3084322"/>
            <a:ext cx="1172845" cy="744855"/>
          </a:xfrm>
          <a:custGeom>
            <a:avLst/>
            <a:gdLst/>
            <a:ahLst/>
            <a:cxnLst/>
            <a:rect l="l" t="t" r="r" b="b"/>
            <a:pathLst>
              <a:path w="1172845" h="744854">
                <a:moveTo>
                  <a:pt x="1160399" y="0"/>
                </a:moveTo>
                <a:lnTo>
                  <a:pt x="0" y="391794"/>
                </a:lnTo>
                <a:lnTo>
                  <a:pt x="1172845" y="744473"/>
                </a:lnTo>
                <a:lnTo>
                  <a:pt x="1160399" y="0"/>
                </a:lnTo>
                <a:close/>
              </a:path>
            </a:pathLst>
          </a:custGeom>
          <a:solidFill>
            <a:srgbClr val="990000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767326" y="3084322"/>
            <a:ext cx="1172845" cy="744855"/>
          </a:xfrm>
          <a:custGeom>
            <a:avLst/>
            <a:gdLst/>
            <a:ahLst/>
            <a:cxnLst/>
            <a:rect l="l" t="t" r="r" b="b"/>
            <a:pathLst>
              <a:path w="1172845" h="744854">
                <a:moveTo>
                  <a:pt x="1172845" y="744473"/>
                </a:moveTo>
                <a:lnTo>
                  <a:pt x="0" y="391794"/>
                </a:lnTo>
                <a:lnTo>
                  <a:pt x="1160399" y="0"/>
                </a:lnTo>
                <a:lnTo>
                  <a:pt x="1172845" y="744473"/>
                </a:lnTo>
                <a:close/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818888" y="3429127"/>
            <a:ext cx="703580" cy="587375"/>
          </a:xfrm>
          <a:custGeom>
            <a:avLst/>
            <a:gdLst/>
            <a:ahLst/>
            <a:cxnLst/>
            <a:rect l="l" t="t" r="r" b="b"/>
            <a:pathLst>
              <a:path w="703579" h="587375">
                <a:moveTo>
                  <a:pt x="0" y="0"/>
                </a:moveTo>
                <a:lnTo>
                  <a:pt x="445642" y="586867"/>
                </a:lnTo>
                <a:lnTo>
                  <a:pt x="703579" y="218948"/>
                </a:lnTo>
                <a:lnTo>
                  <a:pt x="0" y="0"/>
                </a:lnTo>
                <a:close/>
              </a:path>
            </a:pathLst>
          </a:custGeom>
          <a:solidFill>
            <a:srgbClr val="990000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818888" y="3429127"/>
            <a:ext cx="703580" cy="587375"/>
          </a:xfrm>
          <a:custGeom>
            <a:avLst/>
            <a:gdLst/>
            <a:ahLst/>
            <a:cxnLst/>
            <a:rect l="l" t="t" r="r" b="b"/>
            <a:pathLst>
              <a:path w="703579" h="587375">
                <a:moveTo>
                  <a:pt x="445642" y="586867"/>
                </a:moveTo>
                <a:lnTo>
                  <a:pt x="0" y="0"/>
                </a:lnTo>
                <a:lnTo>
                  <a:pt x="703579" y="218948"/>
                </a:lnTo>
                <a:lnTo>
                  <a:pt x="445642" y="586867"/>
                </a:lnTo>
                <a:close/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051680" y="3479800"/>
            <a:ext cx="706120" cy="1216660"/>
          </a:xfrm>
          <a:custGeom>
            <a:avLst/>
            <a:gdLst/>
            <a:ahLst/>
            <a:cxnLst/>
            <a:rect l="l" t="t" r="r" b="b"/>
            <a:pathLst>
              <a:path w="706120" h="1216660">
                <a:moveTo>
                  <a:pt x="692531" y="0"/>
                </a:moveTo>
                <a:lnTo>
                  <a:pt x="0" y="999870"/>
                </a:lnTo>
                <a:lnTo>
                  <a:pt x="705739" y="1216152"/>
                </a:lnTo>
                <a:lnTo>
                  <a:pt x="692531" y="0"/>
                </a:lnTo>
                <a:close/>
              </a:path>
            </a:pathLst>
          </a:custGeom>
          <a:solidFill>
            <a:srgbClr val="EF3E1C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051680" y="3479800"/>
            <a:ext cx="706120" cy="1216660"/>
          </a:xfrm>
          <a:custGeom>
            <a:avLst/>
            <a:gdLst/>
            <a:ahLst/>
            <a:cxnLst/>
            <a:rect l="l" t="t" r="r" b="b"/>
            <a:pathLst>
              <a:path w="706120" h="1216660">
                <a:moveTo>
                  <a:pt x="0" y="999870"/>
                </a:moveTo>
                <a:lnTo>
                  <a:pt x="692531" y="0"/>
                </a:lnTo>
                <a:lnTo>
                  <a:pt x="705739" y="1216152"/>
                </a:lnTo>
                <a:lnTo>
                  <a:pt x="0" y="999870"/>
                </a:lnTo>
                <a:close/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88418" y="2094610"/>
            <a:ext cx="4627880" cy="2940050"/>
          </a:xfrm>
          <a:custGeom>
            <a:avLst/>
            <a:gdLst/>
            <a:ahLst/>
            <a:cxnLst/>
            <a:rect l="l" t="t" r="r" b="b"/>
            <a:pathLst>
              <a:path w="4627880" h="2940050">
                <a:moveTo>
                  <a:pt x="0" y="0"/>
                </a:moveTo>
                <a:lnTo>
                  <a:pt x="49236" y="2939541"/>
                </a:lnTo>
                <a:lnTo>
                  <a:pt x="4627726" y="1392681"/>
                </a:lnTo>
                <a:lnTo>
                  <a:pt x="0" y="0"/>
                </a:lnTo>
                <a:close/>
              </a:path>
            </a:pathLst>
          </a:custGeom>
          <a:solidFill>
            <a:srgbClr val="EF3E1C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88418" y="2094610"/>
            <a:ext cx="4627880" cy="2940050"/>
          </a:xfrm>
          <a:custGeom>
            <a:avLst/>
            <a:gdLst/>
            <a:ahLst/>
            <a:cxnLst/>
            <a:rect l="l" t="t" r="r" b="b"/>
            <a:pathLst>
              <a:path w="4627880" h="2940050">
                <a:moveTo>
                  <a:pt x="0" y="0"/>
                </a:moveTo>
                <a:lnTo>
                  <a:pt x="4627726" y="1392681"/>
                </a:lnTo>
                <a:lnTo>
                  <a:pt x="49236" y="2939541"/>
                </a:lnTo>
                <a:lnTo>
                  <a:pt x="0" y="0"/>
                </a:lnTo>
                <a:close/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545332" y="1488058"/>
            <a:ext cx="1191260" cy="1994535"/>
          </a:xfrm>
          <a:custGeom>
            <a:avLst/>
            <a:gdLst/>
            <a:ahLst/>
            <a:cxnLst/>
            <a:rect l="l" t="t" r="r" b="b"/>
            <a:pathLst>
              <a:path w="1191260" h="1994535">
                <a:moveTo>
                  <a:pt x="1147064" y="0"/>
                </a:moveTo>
                <a:lnTo>
                  <a:pt x="0" y="394080"/>
                </a:lnTo>
                <a:lnTo>
                  <a:pt x="1190878" y="1994153"/>
                </a:lnTo>
                <a:lnTo>
                  <a:pt x="1147064" y="0"/>
                </a:lnTo>
                <a:close/>
              </a:path>
            </a:pathLst>
          </a:custGeom>
          <a:solidFill>
            <a:srgbClr val="EF3E1C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545332" y="1488058"/>
            <a:ext cx="1191260" cy="1994535"/>
          </a:xfrm>
          <a:custGeom>
            <a:avLst/>
            <a:gdLst/>
            <a:ahLst/>
            <a:cxnLst/>
            <a:rect l="l" t="t" r="r" b="b"/>
            <a:pathLst>
              <a:path w="1191260" h="1994535">
                <a:moveTo>
                  <a:pt x="1147064" y="0"/>
                </a:moveTo>
                <a:lnTo>
                  <a:pt x="1190878" y="1994153"/>
                </a:lnTo>
                <a:lnTo>
                  <a:pt x="0" y="394080"/>
                </a:lnTo>
                <a:lnTo>
                  <a:pt x="1147064" y="0"/>
                </a:lnTo>
                <a:close/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749038" y="3495928"/>
            <a:ext cx="606425" cy="505459"/>
          </a:xfrm>
          <a:custGeom>
            <a:avLst/>
            <a:gdLst/>
            <a:ahLst/>
            <a:cxnLst/>
            <a:rect l="l" t="t" r="r" b="b"/>
            <a:pathLst>
              <a:path w="606425" h="505460">
                <a:moveTo>
                  <a:pt x="0" y="0"/>
                </a:moveTo>
                <a:lnTo>
                  <a:pt x="384428" y="505079"/>
                </a:lnTo>
                <a:lnTo>
                  <a:pt x="605916" y="189230"/>
                </a:lnTo>
                <a:lnTo>
                  <a:pt x="0" y="0"/>
                </a:lnTo>
                <a:close/>
              </a:path>
            </a:pathLst>
          </a:custGeom>
          <a:solidFill>
            <a:srgbClr val="EF3E1C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749038" y="3495928"/>
            <a:ext cx="606425" cy="505459"/>
          </a:xfrm>
          <a:custGeom>
            <a:avLst/>
            <a:gdLst/>
            <a:ahLst/>
            <a:cxnLst/>
            <a:rect l="l" t="t" r="r" b="b"/>
            <a:pathLst>
              <a:path w="606425" h="505460">
                <a:moveTo>
                  <a:pt x="384428" y="505079"/>
                </a:moveTo>
                <a:lnTo>
                  <a:pt x="0" y="0"/>
                </a:lnTo>
                <a:lnTo>
                  <a:pt x="605916" y="189230"/>
                </a:lnTo>
                <a:lnTo>
                  <a:pt x="384428" y="505079"/>
                </a:lnTo>
                <a:close/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726813" y="2572257"/>
            <a:ext cx="523875" cy="898525"/>
          </a:xfrm>
          <a:custGeom>
            <a:avLst/>
            <a:gdLst/>
            <a:ahLst/>
            <a:cxnLst/>
            <a:rect l="l" t="t" r="r" b="b"/>
            <a:pathLst>
              <a:path w="523875" h="898525">
                <a:moveTo>
                  <a:pt x="0" y="0"/>
                </a:moveTo>
                <a:lnTo>
                  <a:pt x="11175" y="898270"/>
                </a:lnTo>
                <a:lnTo>
                  <a:pt x="523748" y="160400"/>
                </a:lnTo>
                <a:lnTo>
                  <a:pt x="0" y="0"/>
                </a:lnTo>
                <a:close/>
              </a:path>
            </a:pathLst>
          </a:custGeom>
          <a:solidFill>
            <a:srgbClr val="EF3E1C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4726813" y="2572257"/>
            <a:ext cx="523875" cy="898525"/>
          </a:xfrm>
          <a:custGeom>
            <a:avLst/>
            <a:gdLst/>
            <a:ahLst/>
            <a:cxnLst/>
            <a:rect l="l" t="t" r="r" b="b"/>
            <a:pathLst>
              <a:path w="523875" h="898525">
                <a:moveTo>
                  <a:pt x="523748" y="160400"/>
                </a:moveTo>
                <a:lnTo>
                  <a:pt x="11175" y="898270"/>
                </a:lnTo>
                <a:lnTo>
                  <a:pt x="0" y="0"/>
                </a:lnTo>
                <a:lnTo>
                  <a:pt x="523748" y="160400"/>
                </a:lnTo>
                <a:close/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4082541" y="3472053"/>
            <a:ext cx="668020" cy="1148080"/>
          </a:xfrm>
          <a:custGeom>
            <a:avLst/>
            <a:gdLst/>
            <a:ahLst/>
            <a:cxnLst/>
            <a:rect l="l" t="t" r="r" b="b"/>
            <a:pathLst>
              <a:path w="668020" h="1148079">
                <a:moveTo>
                  <a:pt x="654431" y="0"/>
                </a:moveTo>
                <a:lnTo>
                  <a:pt x="0" y="943483"/>
                </a:lnTo>
                <a:lnTo>
                  <a:pt x="667893" y="1148080"/>
                </a:lnTo>
                <a:lnTo>
                  <a:pt x="654431" y="0"/>
                </a:lnTo>
                <a:close/>
              </a:path>
            </a:pathLst>
          </a:custGeom>
          <a:solidFill>
            <a:srgbClr val="EE7B1D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4082541" y="3472053"/>
            <a:ext cx="668020" cy="1148080"/>
          </a:xfrm>
          <a:custGeom>
            <a:avLst/>
            <a:gdLst/>
            <a:ahLst/>
            <a:cxnLst/>
            <a:rect l="l" t="t" r="r" b="b"/>
            <a:pathLst>
              <a:path w="668020" h="1148079">
                <a:moveTo>
                  <a:pt x="0" y="943483"/>
                </a:moveTo>
                <a:lnTo>
                  <a:pt x="654431" y="0"/>
                </a:lnTo>
                <a:lnTo>
                  <a:pt x="667893" y="1148080"/>
                </a:lnTo>
                <a:lnTo>
                  <a:pt x="0" y="943483"/>
                </a:lnTo>
                <a:close/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599691" y="2545460"/>
            <a:ext cx="3110230" cy="1976120"/>
          </a:xfrm>
          <a:custGeom>
            <a:avLst/>
            <a:gdLst/>
            <a:ahLst/>
            <a:cxnLst/>
            <a:rect l="l" t="t" r="r" b="b"/>
            <a:pathLst>
              <a:path w="3110229" h="1976120">
                <a:moveTo>
                  <a:pt x="0" y="0"/>
                </a:moveTo>
                <a:lnTo>
                  <a:pt x="33146" y="1976120"/>
                </a:lnTo>
                <a:lnTo>
                  <a:pt x="3110230" y="936243"/>
                </a:lnTo>
                <a:lnTo>
                  <a:pt x="0" y="0"/>
                </a:lnTo>
                <a:close/>
              </a:path>
            </a:pathLst>
          </a:custGeom>
          <a:solidFill>
            <a:srgbClr val="EE7B1D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599691" y="2545460"/>
            <a:ext cx="3110230" cy="1976120"/>
          </a:xfrm>
          <a:custGeom>
            <a:avLst/>
            <a:gdLst/>
            <a:ahLst/>
            <a:cxnLst/>
            <a:rect l="l" t="t" r="r" b="b"/>
            <a:pathLst>
              <a:path w="3110229" h="1976120">
                <a:moveTo>
                  <a:pt x="0" y="0"/>
                </a:moveTo>
                <a:lnTo>
                  <a:pt x="3110230" y="936243"/>
                </a:lnTo>
                <a:lnTo>
                  <a:pt x="33146" y="1976120"/>
                </a:lnTo>
                <a:lnTo>
                  <a:pt x="0" y="0"/>
                </a:lnTo>
                <a:close/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4736210" y="3491229"/>
            <a:ext cx="464820" cy="387350"/>
          </a:xfrm>
          <a:custGeom>
            <a:avLst/>
            <a:gdLst/>
            <a:ahLst/>
            <a:cxnLst/>
            <a:rect l="l" t="t" r="r" b="b"/>
            <a:pathLst>
              <a:path w="464820" h="387350">
                <a:moveTo>
                  <a:pt x="0" y="0"/>
                </a:moveTo>
                <a:lnTo>
                  <a:pt x="294766" y="386969"/>
                </a:lnTo>
                <a:lnTo>
                  <a:pt x="464312" y="145288"/>
                </a:lnTo>
                <a:lnTo>
                  <a:pt x="0" y="0"/>
                </a:lnTo>
                <a:close/>
              </a:path>
            </a:pathLst>
          </a:custGeom>
          <a:solidFill>
            <a:srgbClr val="EE7B1D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4736210" y="3491229"/>
            <a:ext cx="464820" cy="387350"/>
          </a:xfrm>
          <a:custGeom>
            <a:avLst/>
            <a:gdLst/>
            <a:ahLst/>
            <a:cxnLst/>
            <a:rect l="l" t="t" r="r" b="b"/>
            <a:pathLst>
              <a:path w="464820" h="387350">
                <a:moveTo>
                  <a:pt x="294766" y="386969"/>
                </a:moveTo>
                <a:lnTo>
                  <a:pt x="0" y="0"/>
                </a:lnTo>
                <a:lnTo>
                  <a:pt x="464312" y="145288"/>
                </a:lnTo>
                <a:lnTo>
                  <a:pt x="294766" y="386969"/>
                </a:lnTo>
                <a:close/>
              </a:path>
            </a:pathLst>
          </a:custGeom>
          <a:ln w="63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3950461" y="2179701"/>
            <a:ext cx="791845" cy="1326515"/>
          </a:xfrm>
          <a:custGeom>
            <a:avLst/>
            <a:gdLst/>
            <a:ahLst/>
            <a:cxnLst/>
            <a:rect l="l" t="t" r="r" b="b"/>
            <a:pathLst>
              <a:path w="791845" h="1326514">
                <a:moveTo>
                  <a:pt x="762635" y="0"/>
                </a:moveTo>
                <a:lnTo>
                  <a:pt x="0" y="262000"/>
                </a:lnTo>
                <a:lnTo>
                  <a:pt x="791845" y="1326134"/>
                </a:lnTo>
                <a:lnTo>
                  <a:pt x="762635" y="0"/>
                </a:lnTo>
                <a:close/>
              </a:path>
            </a:pathLst>
          </a:custGeom>
          <a:solidFill>
            <a:srgbClr val="EE7B1D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3950461" y="2179701"/>
            <a:ext cx="791845" cy="1326515"/>
          </a:xfrm>
          <a:custGeom>
            <a:avLst/>
            <a:gdLst/>
            <a:ahLst/>
            <a:cxnLst/>
            <a:rect l="l" t="t" r="r" b="b"/>
            <a:pathLst>
              <a:path w="791845" h="1326514">
                <a:moveTo>
                  <a:pt x="762635" y="0"/>
                </a:moveTo>
                <a:lnTo>
                  <a:pt x="791845" y="1326134"/>
                </a:lnTo>
                <a:lnTo>
                  <a:pt x="0" y="262000"/>
                </a:lnTo>
                <a:lnTo>
                  <a:pt x="762635" y="0"/>
                </a:lnTo>
                <a:close/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4760848" y="3514471"/>
            <a:ext cx="339725" cy="269875"/>
          </a:xfrm>
          <a:custGeom>
            <a:avLst/>
            <a:gdLst/>
            <a:ahLst/>
            <a:cxnLst/>
            <a:rect l="l" t="t" r="r" b="b"/>
            <a:pathLst>
              <a:path w="339725" h="269875">
                <a:moveTo>
                  <a:pt x="0" y="0"/>
                </a:moveTo>
                <a:lnTo>
                  <a:pt x="225551" y="269620"/>
                </a:lnTo>
                <a:lnTo>
                  <a:pt x="339725" y="90042"/>
                </a:lnTo>
                <a:lnTo>
                  <a:pt x="0" y="0"/>
                </a:lnTo>
                <a:close/>
              </a:path>
            </a:pathLst>
          </a:custGeom>
          <a:solidFill>
            <a:srgbClr val="ECB11F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4760848" y="3514471"/>
            <a:ext cx="339725" cy="269875"/>
          </a:xfrm>
          <a:custGeom>
            <a:avLst/>
            <a:gdLst/>
            <a:ahLst/>
            <a:cxnLst/>
            <a:rect l="l" t="t" r="r" b="b"/>
            <a:pathLst>
              <a:path w="339725" h="269875">
                <a:moveTo>
                  <a:pt x="225551" y="269620"/>
                </a:moveTo>
                <a:lnTo>
                  <a:pt x="0" y="0"/>
                </a:lnTo>
                <a:lnTo>
                  <a:pt x="339725" y="90042"/>
                </a:lnTo>
                <a:lnTo>
                  <a:pt x="225551" y="269620"/>
                </a:lnTo>
                <a:close/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4198111" y="3299586"/>
            <a:ext cx="551180" cy="352425"/>
          </a:xfrm>
          <a:custGeom>
            <a:avLst/>
            <a:gdLst/>
            <a:ahLst/>
            <a:cxnLst/>
            <a:rect l="l" t="t" r="r" b="b"/>
            <a:pathLst>
              <a:path w="551179" h="352425">
                <a:moveTo>
                  <a:pt x="0" y="0"/>
                </a:moveTo>
                <a:lnTo>
                  <a:pt x="0" y="352425"/>
                </a:lnTo>
                <a:lnTo>
                  <a:pt x="550926" y="176275"/>
                </a:lnTo>
                <a:lnTo>
                  <a:pt x="0" y="0"/>
                </a:lnTo>
                <a:close/>
              </a:path>
            </a:pathLst>
          </a:custGeom>
          <a:solidFill>
            <a:srgbClr val="ECB11F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4198111" y="3299586"/>
            <a:ext cx="551180" cy="352425"/>
          </a:xfrm>
          <a:custGeom>
            <a:avLst/>
            <a:gdLst/>
            <a:ahLst/>
            <a:cxnLst/>
            <a:rect l="l" t="t" r="r" b="b"/>
            <a:pathLst>
              <a:path w="551179" h="352425">
                <a:moveTo>
                  <a:pt x="0" y="0"/>
                </a:moveTo>
                <a:lnTo>
                  <a:pt x="550926" y="176275"/>
                </a:lnTo>
                <a:lnTo>
                  <a:pt x="0" y="352425"/>
                </a:lnTo>
                <a:lnTo>
                  <a:pt x="0" y="0"/>
                </a:lnTo>
                <a:close/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4245864" y="2663063"/>
            <a:ext cx="508634" cy="822325"/>
          </a:xfrm>
          <a:custGeom>
            <a:avLst/>
            <a:gdLst/>
            <a:ahLst/>
            <a:cxnLst/>
            <a:rect l="l" t="t" r="r" b="b"/>
            <a:pathLst>
              <a:path w="508635" h="822325">
                <a:moveTo>
                  <a:pt x="468502" y="0"/>
                </a:moveTo>
                <a:lnTo>
                  <a:pt x="0" y="174878"/>
                </a:lnTo>
                <a:lnTo>
                  <a:pt x="508508" y="822071"/>
                </a:lnTo>
                <a:lnTo>
                  <a:pt x="468502" y="0"/>
                </a:lnTo>
                <a:close/>
              </a:path>
            </a:pathLst>
          </a:custGeom>
          <a:solidFill>
            <a:srgbClr val="ECB11F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4245864" y="2663063"/>
            <a:ext cx="508634" cy="822325"/>
          </a:xfrm>
          <a:custGeom>
            <a:avLst/>
            <a:gdLst/>
            <a:ahLst/>
            <a:cxnLst/>
            <a:rect l="l" t="t" r="r" b="b"/>
            <a:pathLst>
              <a:path w="508635" h="822325">
                <a:moveTo>
                  <a:pt x="468502" y="0"/>
                </a:moveTo>
                <a:lnTo>
                  <a:pt x="508508" y="822071"/>
                </a:lnTo>
                <a:lnTo>
                  <a:pt x="0" y="174878"/>
                </a:lnTo>
                <a:lnTo>
                  <a:pt x="468502" y="0"/>
                </a:lnTo>
                <a:close/>
              </a:path>
            </a:pathLst>
          </a:custGeom>
          <a:ln w="63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4119498" y="3473577"/>
            <a:ext cx="622300" cy="1069975"/>
          </a:xfrm>
          <a:custGeom>
            <a:avLst/>
            <a:gdLst/>
            <a:ahLst/>
            <a:cxnLst/>
            <a:rect l="l" t="t" r="r" b="b"/>
            <a:pathLst>
              <a:path w="622300" h="1069975">
                <a:moveTo>
                  <a:pt x="609726" y="0"/>
                </a:moveTo>
                <a:lnTo>
                  <a:pt x="0" y="879094"/>
                </a:lnTo>
                <a:lnTo>
                  <a:pt x="622300" y="1069848"/>
                </a:lnTo>
                <a:lnTo>
                  <a:pt x="609726" y="0"/>
                </a:lnTo>
                <a:close/>
              </a:path>
            </a:pathLst>
          </a:custGeom>
          <a:solidFill>
            <a:srgbClr val="ECB11F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4119498" y="3473577"/>
            <a:ext cx="622300" cy="1069975"/>
          </a:xfrm>
          <a:custGeom>
            <a:avLst/>
            <a:gdLst/>
            <a:ahLst/>
            <a:cxnLst/>
            <a:rect l="l" t="t" r="r" b="b"/>
            <a:pathLst>
              <a:path w="622300" h="1069975">
                <a:moveTo>
                  <a:pt x="0" y="879094"/>
                </a:moveTo>
                <a:lnTo>
                  <a:pt x="609726" y="0"/>
                </a:lnTo>
                <a:lnTo>
                  <a:pt x="622300" y="1069848"/>
                </a:lnTo>
                <a:lnTo>
                  <a:pt x="0" y="879094"/>
                </a:lnTo>
                <a:close/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345162" y="3181942"/>
            <a:ext cx="294953" cy="61976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315"/>
              </a:lnSpc>
            </a:pPr>
            <a:r>
              <a:rPr sz="2000" dirty="0">
                <a:solidFill>
                  <a:prstClr val="black"/>
                </a:solidFill>
                <a:latin typeface="Bahnschrift SemiLight Condensed" panose="020B0502040204020203" pitchFamily="34" charset="0"/>
                <a:cs typeface="Arial"/>
              </a:rPr>
              <a:t>N</a:t>
            </a:r>
            <a:r>
              <a:rPr sz="2000" spc="-80" dirty="0">
                <a:solidFill>
                  <a:prstClr val="black"/>
                </a:solidFill>
                <a:latin typeface="Bahnschrift SemiLight Condensed" panose="020B0502040204020203" pitchFamily="34" charset="0"/>
                <a:cs typeface="Arial"/>
              </a:rPr>
              <a:t> </a:t>
            </a:r>
            <a:r>
              <a:rPr sz="2000" dirty="0">
                <a:solidFill>
                  <a:prstClr val="black"/>
                </a:solidFill>
                <a:latin typeface="Bahnschrift SemiLight Condensed" panose="020B0502040204020203" pitchFamily="34" charset="0"/>
                <a:cs typeface="Arial"/>
              </a:rPr>
              <a:t>tok</a:t>
            </a:r>
            <a:endParaRPr sz="2000">
              <a:solidFill>
                <a:prstClr val="black"/>
              </a:solidFill>
              <a:latin typeface="Bahnschrift SemiLight Condensed" panose="020B0502040204020203" pitchFamily="34" charset="0"/>
              <a:cs typeface="Arial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3176016" y="5991275"/>
            <a:ext cx="1144016" cy="6910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7548552" y="2997835"/>
            <a:ext cx="602729" cy="98933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18745">
              <a:lnSpc>
                <a:spcPts val="2315"/>
              </a:lnSpc>
            </a:pPr>
            <a:r>
              <a:rPr sz="2000" dirty="0">
                <a:solidFill>
                  <a:prstClr val="black"/>
                </a:solidFill>
                <a:latin typeface="Bahnschrift SemiLight Condensed" panose="020B0502040204020203" pitchFamily="34" charset="0"/>
                <a:cs typeface="Arial"/>
              </a:rPr>
              <a:t>Kislost</a:t>
            </a:r>
            <a:endParaRPr sz="2000">
              <a:solidFill>
                <a:prstClr val="black"/>
              </a:solidFill>
              <a:latin typeface="Bahnschrift SemiLight Condensed" panose="020B0502040204020203" pitchFamily="34" charset="0"/>
              <a:cs typeface="Arial"/>
            </a:endParaRPr>
          </a:p>
          <a:p>
            <a:pPr marL="12700"/>
            <a:r>
              <a:rPr sz="2000" dirty="0">
                <a:solidFill>
                  <a:prstClr val="black"/>
                </a:solidFill>
                <a:latin typeface="Bahnschrift SemiLight Condensed" panose="020B0502040204020203" pitchFamily="34" charset="0"/>
                <a:cs typeface="Arial"/>
              </a:rPr>
              <a:t>o</a:t>
            </a:r>
            <a:r>
              <a:rPr sz="2000" spc="5" dirty="0">
                <a:solidFill>
                  <a:prstClr val="black"/>
                </a:solidFill>
                <a:latin typeface="Bahnschrift SemiLight Condensed" panose="020B0502040204020203" pitchFamily="34" charset="0"/>
                <a:cs typeface="Arial"/>
              </a:rPr>
              <a:t>c</a:t>
            </a:r>
            <a:r>
              <a:rPr sz="2000" dirty="0">
                <a:solidFill>
                  <a:prstClr val="black"/>
                </a:solidFill>
                <a:latin typeface="Bahnschrift SemiLight Condensed" panose="020B0502040204020203" pitchFamily="34" charset="0"/>
                <a:cs typeface="Arial"/>
              </a:rPr>
              <a:t>ean</a:t>
            </a:r>
            <a:r>
              <a:rPr sz="2000" spc="5" dirty="0">
                <a:solidFill>
                  <a:prstClr val="black"/>
                </a:solidFill>
                <a:latin typeface="Bahnschrift SemiLight Condensed" panose="020B0502040204020203" pitchFamily="34" charset="0"/>
                <a:cs typeface="Arial"/>
              </a:rPr>
              <a:t>o</a:t>
            </a:r>
            <a:r>
              <a:rPr sz="2000" dirty="0">
                <a:solidFill>
                  <a:prstClr val="black"/>
                </a:solidFill>
                <a:latin typeface="Bahnschrift SemiLight Condensed" panose="020B0502040204020203" pitchFamily="34" charset="0"/>
                <a:cs typeface="Arial"/>
              </a:rPr>
              <a:t>v</a:t>
            </a:r>
            <a:endParaRPr sz="2000">
              <a:solidFill>
                <a:prstClr val="black"/>
              </a:solidFill>
              <a:latin typeface="Bahnschrift SemiLight Condensed" panose="020B0502040204020203" pitchFamily="34" charset="0"/>
              <a:cs typeface="Arial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6718807" y="4638649"/>
            <a:ext cx="916290" cy="12306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1898776" y="1235963"/>
            <a:ext cx="474980" cy="520065"/>
          </a:xfrm>
          <a:custGeom>
            <a:avLst/>
            <a:gdLst/>
            <a:ahLst/>
            <a:cxnLst/>
            <a:rect l="l" t="t" r="r" b="b"/>
            <a:pathLst>
              <a:path w="474980" h="520064">
                <a:moveTo>
                  <a:pt x="93345" y="319024"/>
                </a:moveTo>
                <a:lnTo>
                  <a:pt x="85725" y="319532"/>
                </a:lnTo>
                <a:lnTo>
                  <a:pt x="78740" y="321945"/>
                </a:lnTo>
                <a:lnTo>
                  <a:pt x="71881" y="324231"/>
                </a:lnTo>
                <a:lnTo>
                  <a:pt x="40767" y="356235"/>
                </a:lnTo>
                <a:lnTo>
                  <a:pt x="0" y="411607"/>
                </a:lnTo>
                <a:lnTo>
                  <a:pt x="146812" y="519557"/>
                </a:lnTo>
                <a:lnTo>
                  <a:pt x="161036" y="500125"/>
                </a:lnTo>
                <a:lnTo>
                  <a:pt x="101346" y="456311"/>
                </a:lnTo>
                <a:lnTo>
                  <a:pt x="110804" y="443484"/>
                </a:lnTo>
                <a:lnTo>
                  <a:pt x="84074" y="443484"/>
                </a:lnTo>
                <a:lnTo>
                  <a:pt x="31623" y="404875"/>
                </a:lnTo>
                <a:lnTo>
                  <a:pt x="59309" y="367411"/>
                </a:lnTo>
                <a:lnTo>
                  <a:pt x="65786" y="358521"/>
                </a:lnTo>
                <a:lnTo>
                  <a:pt x="70612" y="352806"/>
                </a:lnTo>
                <a:lnTo>
                  <a:pt x="73914" y="350265"/>
                </a:lnTo>
                <a:lnTo>
                  <a:pt x="78993" y="346201"/>
                </a:lnTo>
                <a:lnTo>
                  <a:pt x="84962" y="344170"/>
                </a:lnTo>
                <a:lnTo>
                  <a:pt x="138150" y="344170"/>
                </a:lnTo>
                <a:lnTo>
                  <a:pt x="133397" y="338189"/>
                </a:lnTo>
                <a:lnTo>
                  <a:pt x="101600" y="320548"/>
                </a:lnTo>
                <a:lnTo>
                  <a:pt x="93345" y="319024"/>
                </a:lnTo>
                <a:close/>
              </a:path>
              <a:path w="474980" h="520064">
                <a:moveTo>
                  <a:pt x="138150" y="344170"/>
                </a:moveTo>
                <a:lnTo>
                  <a:pt x="84962" y="344170"/>
                </a:lnTo>
                <a:lnTo>
                  <a:pt x="98298" y="344424"/>
                </a:lnTo>
                <a:lnTo>
                  <a:pt x="104648" y="346837"/>
                </a:lnTo>
                <a:lnTo>
                  <a:pt x="124714" y="373761"/>
                </a:lnTo>
                <a:lnTo>
                  <a:pt x="124354" y="380617"/>
                </a:lnTo>
                <a:lnTo>
                  <a:pt x="122126" y="388223"/>
                </a:lnTo>
                <a:lnTo>
                  <a:pt x="118016" y="396567"/>
                </a:lnTo>
                <a:lnTo>
                  <a:pt x="112014" y="405638"/>
                </a:lnTo>
                <a:lnTo>
                  <a:pt x="84074" y="443484"/>
                </a:lnTo>
                <a:lnTo>
                  <a:pt x="110804" y="443484"/>
                </a:lnTo>
                <a:lnTo>
                  <a:pt x="129159" y="418591"/>
                </a:lnTo>
                <a:lnTo>
                  <a:pt x="138898" y="403661"/>
                </a:lnTo>
                <a:lnTo>
                  <a:pt x="145256" y="389921"/>
                </a:lnTo>
                <a:lnTo>
                  <a:pt x="148232" y="377372"/>
                </a:lnTo>
                <a:lnTo>
                  <a:pt x="147828" y="366013"/>
                </a:lnTo>
                <a:lnTo>
                  <a:pt x="144827" y="355802"/>
                </a:lnTo>
                <a:lnTo>
                  <a:pt x="140017" y="346519"/>
                </a:lnTo>
                <a:lnTo>
                  <a:pt x="138150" y="344170"/>
                </a:lnTo>
                <a:close/>
              </a:path>
              <a:path w="474980" h="520064">
                <a:moveTo>
                  <a:pt x="231841" y="261620"/>
                </a:moveTo>
                <a:lnTo>
                  <a:pt x="194310" y="261620"/>
                </a:lnTo>
                <a:lnTo>
                  <a:pt x="255524" y="306705"/>
                </a:lnTo>
                <a:lnTo>
                  <a:pt x="282829" y="321183"/>
                </a:lnTo>
                <a:lnTo>
                  <a:pt x="287400" y="320548"/>
                </a:lnTo>
                <a:lnTo>
                  <a:pt x="296799" y="316484"/>
                </a:lnTo>
                <a:lnTo>
                  <a:pt x="301625" y="312165"/>
                </a:lnTo>
                <a:lnTo>
                  <a:pt x="306450" y="305562"/>
                </a:lnTo>
                <a:lnTo>
                  <a:pt x="309372" y="301625"/>
                </a:lnTo>
                <a:lnTo>
                  <a:pt x="312166" y="296672"/>
                </a:lnTo>
                <a:lnTo>
                  <a:pt x="312339" y="296290"/>
                </a:lnTo>
                <a:lnTo>
                  <a:pt x="282194" y="296290"/>
                </a:lnTo>
                <a:lnTo>
                  <a:pt x="280289" y="295783"/>
                </a:lnTo>
                <a:lnTo>
                  <a:pt x="278384" y="295401"/>
                </a:lnTo>
                <a:lnTo>
                  <a:pt x="274828" y="293243"/>
                </a:lnTo>
                <a:lnTo>
                  <a:pt x="231841" y="261620"/>
                </a:lnTo>
                <a:close/>
              </a:path>
              <a:path w="474980" h="520064">
                <a:moveTo>
                  <a:pt x="297053" y="281686"/>
                </a:moveTo>
                <a:lnTo>
                  <a:pt x="295148" y="285241"/>
                </a:lnTo>
                <a:lnTo>
                  <a:pt x="293370" y="288163"/>
                </a:lnTo>
                <a:lnTo>
                  <a:pt x="291846" y="290068"/>
                </a:lnTo>
                <a:lnTo>
                  <a:pt x="289941" y="292735"/>
                </a:lnTo>
                <a:lnTo>
                  <a:pt x="288036" y="294513"/>
                </a:lnTo>
                <a:lnTo>
                  <a:pt x="286131" y="295275"/>
                </a:lnTo>
                <a:lnTo>
                  <a:pt x="284099" y="296037"/>
                </a:lnTo>
                <a:lnTo>
                  <a:pt x="282194" y="296290"/>
                </a:lnTo>
                <a:lnTo>
                  <a:pt x="312339" y="296290"/>
                </a:lnTo>
                <a:lnTo>
                  <a:pt x="314833" y="290830"/>
                </a:lnTo>
                <a:lnTo>
                  <a:pt x="297053" y="281686"/>
                </a:lnTo>
                <a:close/>
              </a:path>
              <a:path w="474980" h="520064">
                <a:moveTo>
                  <a:pt x="156337" y="206121"/>
                </a:moveTo>
                <a:lnTo>
                  <a:pt x="154205" y="230157"/>
                </a:lnTo>
                <a:lnTo>
                  <a:pt x="154155" y="231979"/>
                </a:lnTo>
                <a:lnTo>
                  <a:pt x="180340" y="251333"/>
                </a:lnTo>
                <a:lnTo>
                  <a:pt x="170561" y="264540"/>
                </a:lnTo>
                <a:lnTo>
                  <a:pt x="184658" y="274827"/>
                </a:lnTo>
                <a:lnTo>
                  <a:pt x="194310" y="261620"/>
                </a:lnTo>
                <a:lnTo>
                  <a:pt x="231841" y="261620"/>
                </a:lnTo>
                <a:lnTo>
                  <a:pt x="207518" y="243712"/>
                </a:lnTo>
                <a:lnTo>
                  <a:pt x="215124" y="233425"/>
                </a:lnTo>
                <a:lnTo>
                  <a:pt x="193548" y="233425"/>
                </a:lnTo>
                <a:lnTo>
                  <a:pt x="156337" y="206121"/>
                </a:lnTo>
                <a:close/>
              </a:path>
              <a:path w="474980" h="520064">
                <a:moveTo>
                  <a:pt x="301894" y="127754"/>
                </a:moveTo>
                <a:lnTo>
                  <a:pt x="257413" y="143500"/>
                </a:lnTo>
                <a:lnTo>
                  <a:pt x="236130" y="184382"/>
                </a:lnTo>
                <a:lnTo>
                  <a:pt x="235966" y="195452"/>
                </a:lnTo>
                <a:lnTo>
                  <a:pt x="238801" y="208551"/>
                </a:lnTo>
                <a:lnTo>
                  <a:pt x="267716" y="243966"/>
                </a:lnTo>
                <a:lnTo>
                  <a:pt x="306667" y="260772"/>
                </a:lnTo>
                <a:lnTo>
                  <a:pt x="319024" y="260603"/>
                </a:lnTo>
                <a:lnTo>
                  <a:pt x="330735" y="257794"/>
                </a:lnTo>
                <a:lnTo>
                  <a:pt x="341471" y="252602"/>
                </a:lnTo>
                <a:lnTo>
                  <a:pt x="351206" y="245030"/>
                </a:lnTo>
                <a:lnTo>
                  <a:pt x="356361" y="239140"/>
                </a:lnTo>
                <a:lnTo>
                  <a:pt x="318389" y="239140"/>
                </a:lnTo>
                <a:lnTo>
                  <a:pt x="309844" y="238785"/>
                </a:lnTo>
                <a:lnTo>
                  <a:pt x="272161" y="217933"/>
                </a:lnTo>
                <a:lnTo>
                  <a:pt x="256403" y="186106"/>
                </a:lnTo>
                <a:lnTo>
                  <a:pt x="257159" y="178466"/>
                </a:lnTo>
                <a:lnTo>
                  <a:pt x="290322" y="149478"/>
                </a:lnTo>
                <a:lnTo>
                  <a:pt x="347219" y="149478"/>
                </a:lnTo>
                <a:lnTo>
                  <a:pt x="339471" y="143256"/>
                </a:lnTo>
                <a:lnTo>
                  <a:pt x="326850" y="135374"/>
                </a:lnTo>
                <a:lnTo>
                  <a:pt x="314325" y="130206"/>
                </a:lnTo>
                <a:lnTo>
                  <a:pt x="301894" y="127754"/>
                </a:lnTo>
                <a:close/>
              </a:path>
              <a:path w="474980" h="520064">
                <a:moveTo>
                  <a:pt x="347219" y="149478"/>
                </a:moveTo>
                <a:lnTo>
                  <a:pt x="290322" y="149478"/>
                </a:lnTo>
                <a:lnTo>
                  <a:pt x="298874" y="149717"/>
                </a:lnTo>
                <a:lnTo>
                  <a:pt x="307784" y="151955"/>
                </a:lnTo>
                <a:lnTo>
                  <a:pt x="343360" y="178133"/>
                </a:lnTo>
                <a:lnTo>
                  <a:pt x="352256" y="202330"/>
                </a:lnTo>
                <a:lnTo>
                  <a:pt x="351551" y="209994"/>
                </a:lnTo>
                <a:lnTo>
                  <a:pt x="318389" y="239140"/>
                </a:lnTo>
                <a:lnTo>
                  <a:pt x="356361" y="239140"/>
                </a:lnTo>
                <a:lnTo>
                  <a:pt x="372764" y="196427"/>
                </a:lnTo>
                <a:lnTo>
                  <a:pt x="372078" y="188483"/>
                </a:lnTo>
                <a:lnTo>
                  <a:pt x="348904" y="150832"/>
                </a:lnTo>
                <a:lnTo>
                  <a:pt x="347219" y="149478"/>
                </a:lnTo>
                <a:close/>
              </a:path>
              <a:path w="474980" h="520064">
                <a:moveTo>
                  <a:pt x="206883" y="215264"/>
                </a:moveTo>
                <a:lnTo>
                  <a:pt x="193548" y="233425"/>
                </a:lnTo>
                <a:lnTo>
                  <a:pt x="215124" y="233425"/>
                </a:lnTo>
                <a:lnTo>
                  <a:pt x="220853" y="225678"/>
                </a:lnTo>
                <a:lnTo>
                  <a:pt x="206883" y="215264"/>
                </a:lnTo>
                <a:close/>
              </a:path>
              <a:path w="474980" h="520064">
                <a:moveTo>
                  <a:pt x="276352" y="36195"/>
                </a:moveTo>
                <a:lnTo>
                  <a:pt x="263144" y="54228"/>
                </a:lnTo>
                <a:lnTo>
                  <a:pt x="409829" y="162178"/>
                </a:lnTo>
                <a:lnTo>
                  <a:pt x="423037" y="144145"/>
                </a:lnTo>
                <a:lnTo>
                  <a:pt x="381000" y="113157"/>
                </a:lnTo>
                <a:lnTo>
                  <a:pt x="378933" y="97789"/>
                </a:lnTo>
                <a:lnTo>
                  <a:pt x="360045" y="97789"/>
                </a:lnTo>
                <a:lnTo>
                  <a:pt x="276352" y="36195"/>
                </a:lnTo>
                <a:close/>
              </a:path>
              <a:path w="474980" h="520064">
                <a:moveTo>
                  <a:pt x="365379" y="0"/>
                </a:moveTo>
                <a:lnTo>
                  <a:pt x="348234" y="23240"/>
                </a:lnTo>
                <a:lnTo>
                  <a:pt x="360045" y="97789"/>
                </a:lnTo>
                <a:lnTo>
                  <a:pt x="378933" y="97789"/>
                </a:lnTo>
                <a:lnTo>
                  <a:pt x="378079" y="91439"/>
                </a:lnTo>
                <a:lnTo>
                  <a:pt x="461900" y="91439"/>
                </a:lnTo>
                <a:lnTo>
                  <a:pt x="474725" y="74040"/>
                </a:lnTo>
                <a:lnTo>
                  <a:pt x="374904" y="69596"/>
                </a:lnTo>
                <a:lnTo>
                  <a:pt x="365379" y="0"/>
                </a:lnTo>
                <a:close/>
              </a:path>
              <a:path w="474980" h="520064">
                <a:moveTo>
                  <a:pt x="461900" y="91439"/>
                </a:moveTo>
                <a:lnTo>
                  <a:pt x="378079" y="91439"/>
                </a:lnTo>
                <a:lnTo>
                  <a:pt x="458343" y="96265"/>
                </a:lnTo>
                <a:lnTo>
                  <a:pt x="461900" y="914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3123819" y="190896"/>
            <a:ext cx="1301168" cy="83246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6938238" y="1263396"/>
            <a:ext cx="967003" cy="109156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5299011" y="5982804"/>
            <a:ext cx="1448625" cy="72713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5370178" y="194125"/>
            <a:ext cx="949087" cy="67389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1942210" y="4612170"/>
            <a:ext cx="1016381" cy="14477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2035936" y="3491738"/>
            <a:ext cx="5399405" cy="0"/>
          </a:xfrm>
          <a:custGeom>
            <a:avLst/>
            <a:gdLst/>
            <a:ahLst/>
            <a:cxnLst/>
            <a:rect l="l" t="t" r="r" b="b"/>
            <a:pathLst>
              <a:path w="5399405">
                <a:moveTo>
                  <a:pt x="5399151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4138676" y="3456051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4289425" y="3456051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4438650" y="3456051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3689350" y="3456051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3838575" y="3456051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3989451" y="3456051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3389376" y="3456051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3538601" y="3456051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3238500" y="3456051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4589526" y="3456051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2789301" y="3456051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2938526" y="3456051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3089275" y="3456051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2338451" y="3456051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2489200" y="3456051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2638425" y="3456051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2040001" y="3456051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2189226" y="3456051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6989826" y="3456051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7139051" y="3456051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7289800" y="3456051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6538976" y="3456051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6689725" y="3456051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6838950" y="3456051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6238875" y="3456051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6389751" y="3456051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6089650" y="3456051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7440676" y="3456051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5638800" y="3456051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5789676" y="3456051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5938901" y="3456051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5189601" y="3456051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5338826" y="3456051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5489575" y="3456051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4889500" y="3456051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5038725" y="3456051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2499360" y="1889125"/>
            <a:ext cx="4371340" cy="3169285"/>
          </a:xfrm>
          <a:custGeom>
            <a:avLst/>
            <a:gdLst/>
            <a:ahLst/>
            <a:cxnLst/>
            <a:rect l="l" t="t" r="r" b="b"/>
            <a:pathLst>
              <a:path w="4371340" h="3169285">
                <a:moveTo>
                  <a:pt x="4371086" y="3169158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4219194" y="3079242"/>
            <a:ext cx="41910" cy="57785"/>
          </a:xfrm>
          <a:custGeom>
            <a:avLst/>
            <a:gdLst/>
            <a:ahLst/>
            <a:cxnLst/>
            <a:rect l="l" t="t" r="r" b="b"/>
            <a:pathLst>
              <a:path w="41910" h="57785">
                <a:moveTo>
                  <a:pt x="41909" y="0"/>
                </a:moveTo>
                <a:lnTo>
                  <a:pt x="0" y="57785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4354195" y="3198622"/>
            <a:ext cx="41910" cy="57785"/>
          </a:xfrm>
          <a:custGeom>
            <a:avLst/>
            <a:gdLst/>
            <a:ahLst/>
            <a:cxnLst/>
            <a:rect l="l" t="t" r="r" b="b"/>
            <a:pathLst>
              <a:path w="41910" h="57785">
                <a:moveTo>
                  <a:pt x="41909" y="0"/>
                </a:moveTo>
                <a:lnTo>
                  <a:pt x="0" y="57785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4454271" y="3241801"/>
            <a:ext cx="41910" cy="57785"/>
          </a:xfrm>
          <a:custGeom>
            <a:avLst/>
            <a:gdLst/>
            <a:ahLst/>
            <a:cxnLst/>
            <a:rect l="l" t="t" r="r" b="b"/>
            <a:pathLst>
              <a:path w="41910" h="57785">
                <a:moveTo>
                  <a:pt x="41909" y="0"/>
                </a:moveTo>
                <a:lnTo>
                  <a:pt x="0" y="57785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3844416" y="2803525"/>
            <a:ext cx="41910" cy="58419"/>
          </a:xfrm>
          <a:custGeom>
            <a:avLst/>
            <a:gdLst/>
            <a:ahLst/>
            <a:cxnLst/>
            <a:rect l="l" t="t" r="r" b="b"/>
            <a:pathLst>
              <a:path w="41910" h="58419">
                <a:moveTo>
                  <a:pt x="41910" y="0"/>
                </a:moveTo>
                <a:lnTo>
                  <a:pt x="0" y="57912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3979545" y="2909316"/>
            <a:ext cx="41910" cy="58419"/>
          </a:xfrm>
          <a:custGeom>
            <a:avLst/>
            <a:gdLst/>
            <a:ahLst/>
            <a:cxnLst/>
            <a:rect l="l" t="t" r="r" b="b"/>
            <a:pathLst>
              <a:path w="41910" h="58419">
                <a:moveTo>
                  <a:pt x="41909" y="0"/>
                </a:moveTo>
                <a:lnTo>
                  <a:pt x="0" y="57912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4095496" y="2995422"/>
            <a:ext cx="42545" cy="58419"/>
          </a:xfrm>
          <a:custGeom>
            <a:avLst/>
            <a:gdLst/>
            <a:ahLst/>
            <a:cxnLst/>
            <a:rect l="l" t="t" r="r" b="b"/>
            <a:pathLst>
              <a:path w="42545" h="58419">
                <a:moveTo>
                  <a:pt x="42037" y="0"/>
                </a:moveTo>
                <a:lnTo>
                  <a:pt x="0" y="57912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3603244" y="2630677"/>
            <a:ext cx="41910" cy="57785"/>
          </a:xfrm>
          <a:custGeom>
            <a:avLst/>
            <a:gdLst/>
            <a:ahLst/>
            <a:cxnLst/>
            <a:rect l="l" t="t" r="r" b="b"/>
            <a:pathLst>
              <a:path w="41910" h="57785">
                <a:moveTo>
                  <a:pt x="41909" y="0"/>
                </a:moveTo>
                <a:lnTo>
                  <a:pt x="0" y="57785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3736721" y="2741167"/>
            <a:ext cx="41910" cy="58419"/>
          </a:xfrm>
          <a:custGeom>
            <a:avLst/>
            <a:gdLst/>
            <a:ahLst/>
            <a:cxnLst/>
            <a:rect l="l" t="t" r="r" b="b"/>
            <a:pathLst>
              <a:path w="41910" h="58419">
                <a:moveTo>
                  <a:pt x="41909" y="0"/>
                </a:moveTo>
                <a:lnTo>
                  <a:pt x="0" y="57912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3495421" y="2568194"/>
            <a:ext cx="42545" cy="58419"/>
          </a:xfrm>
          <a:custGeom>
            <a:avLst/>
            <a:gdLst/>
            <a:ahLst/>
            <a:cxnLst/>
            <a:rect l="l" t="t" r="r" b="b"/>
            <a:pathLst>
              <a:path w="42545" h="58419">
                <a:moveTo>
                  <a:pt x="42037" y="0"/>
                </a:moveTo>
                <a:lnTo>
                  <a:pt x="0" y="57911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4597019" y="3374771"/>
            <a:ext cx="41910" cy="57785"/>
          </a:xfrm>
          <a:custGeom>
            <a:avLst/>
            <a:gdLst/>
            <a:ahLst/>
            <a:cxnLst/>
            <a:rect l="l" t="t" r="r" b="b"/>
            <a:pathLst>
              <a:path w="41910" h="57785">
                <a:moveTo>
                  <a:pt x="41909" y="0"/>
                </a:moveTo>
                <a:lnTo>
                  <a:pt x="0" y="57784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3138297" y="2317114"/>
            <a:ext cx="41910" cy="57785"/>
          </a:xfrm>
          <a:custGeom>
            <a:avLst/>
            <a:gdLst/>
            <a:ahLst/>
            <a:cxnLst/>
            <a:rect l="l" t="t" r="r" b="b"/>
            <a:pathLst>
              <a:path w="41910" h="57785">
                <a:moveTo>
                  <a:pt x="41909" y="0"/>
                </a:moveTo>
                <a:lnTo>
                  <a:pt x="0" y="57785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04" name="object 104"/>
          <p:cNvSpPr/>
          <p:nvPr/>
        </p:nvSpPr>
        <p:spPr>
          <a:xfrm>
            <a:off x="3252596" y="2392045"/>
            <a:ext cx="41910" cy="58419"/>
          </a:xfrm>
          <a:custGeom>
            <a:avLst/>
            <a:gdLst/>
            <a:ahLst/>
            <a:cxnLst/>
            <a:rect l="l" t="t" r="r" b="b"/>
            <a:pathLst>
              <a:path w="41910" h="58419">
                <a:moveTo>
                  <a:pt x="41910" y="0"/>
                </a:moveTo>
                <a:lnTo>
                  <a:pt x="0" y="57912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3364357" y="2451607"/>
            <a:ext cx="41910" cy="57785"/>
          </a:xfrm>
          <a:custGeom>
            <a:avLst/>
            <a:gdLst/>
            <a:ahLst/>
            <a:cxnLst/>
            <a:rect l="l" t="t" r="r" b="b"/>
            <a:pathLst>
              <a:path w="41910" h="57785">
                <a:moveTo>
                  <a:pt x="41909" y="0"/>
                </a:moveTo>
                <a:lnTo>
                  <a:pt x="0" y="57784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06" name="object 106"/>
          <p:cNvSpPr/>
          <p:nvPr/>
        </p:nvSpPr>
        <p:spPr>
          <a:xfrm>
            <a:off x="2768345" y="2043048"/>
            <a:ext cx="41910" cy="57785"/>
          </a:xfrm>
          <a:custGeom>
            <a:avLst/>
            <a:gdLst/>
            <a:ahLst/>
            <a:cxnLst/>
            <a:rect l="l" t="t" r="r" b="b"/>
            <a:pathLst>
              <a:path w="41910" h="57785">
                <a:moveTo>
                  <a:pt x="41910" y="0"/>
                </a:moveTo>
                <a:lnTo>
                  <a:pt x="0" y="57785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07" name="object 107"/>
          <p:cNvSpPr/>
          <p:nvPr/>
        </p:nvSpPr>
        <p:spPr>
          <a:xfrm>
            <a:off x="2895345" y="2140966"/>
            <a:ext cx="42545" cy="58419"/>
          </a:xfrm>
          <a:custGeom>
            <a:avLst/>
            <a:gdLst/>
            <a:ahLst/>
            <a:cxnLst/>
            <a:rect l="l" t="t" r="r" b="b"/>
            <a:pathLst>
              <a:path w="42544" h="58419">
                <a:moveTo>
                  <a:pt x="42037" y="0"/>
                </a:moveTo>
                <a:lnTo>
                  <a:pt x="0" y="57912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3011297" y="2219198"/>
            <a:ext cx="41910" cy="57785"/>
          </a:xfrm>
          <a:custGeom>
            <a:avLst/>
            <a:gdLst/>
            <a:ahLst/>
            <a:cxnLst/>
            <a:rect l="l" t="t" r="r" b="b"/>
            <a:pathLst>
              <a:path w="41910" h="57785">
                <a:moveTo>
                  <a:pt x="41909" y="0"/>
                </a:moveTo>
                <a:lnTo>
                  <a:pt x="0" y="57785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09" name="object 109"/>
          <p:cNvSpPr/>
          <p:nvPr/>
        </p:nvSpPr>
        <p:spPr>
          <a:xfrm>
            <a:off x="2509392" y="1837689"/>
            <a:ext cx="42545" cy="57785"/>
          </a:xfrm>
          <a:custGeom>
            <a:avLst/>
            <a:gdLst/>
            <a:ahLst/>
            <a:cxnLst/>
            <a:rect l="l" t="t" r="r" b="b"/>
            <a:pathLst>
              <a:path w="42544" h="57785">
                <a:moveTo>
                  <a:pt x="42037" y="0"/>
                </a:moveTo>
                <a:lnTo>
                  <a:pt x="0" y="57785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10" name="object 110"/>
          <p:cNvSpPr/>
          <p:nvPr/>
        </p:nvSpPr>
        <p:spPr>
          <a:xfrm>
            <a:off x="2652522" y="1964817"/>
            <a:ext cx="41910" cy="58419"/>
          </a:xfrm>
          <a:custGeom>
            <a:avLst/>
            <a:gdLst/>
            <a:ahLst/>
            <a:cxnLst/>
            <a:rect l="l" t="t" r="r" b="b"/>
            <a:pathLst>
              <a:path w="41910" h="58419">
                <a:moveTo>
                  <a:pt x="41909" y="0"/>
                </a:moveTo>
                <a:lnTo>
                  <a:pt x="0" y="57912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11" name="object 111"/>
          <p:cNvSpPr/>
          <p:nvPr/>
        </p:nvSpPr>
        <p:spPr>
          <a:xfrm>
            <a:off x="6527545" y="4760721"/>
            <a:ext cx="42545" cy="57785"/>
          </a:xfrm>
          <a:custGeom>
            <a:avLst/>
            <a:gdLst/>
            <a:ahLst/>
            <a:cxnLst/>
            <a:rect l="l" t="t" r="r" b="b"/>
            <a:pathLst>
              <a:path w="42545" h="57785">
                <a:moveTo>
                  <a:pt x="42036" y="0"/>
                </a:moveTo>
                <a:lnTo>
                  <a:pt x="0" y="57784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12" name="object 112"/>
          <p:cNvSpPr/>
          <p:nvPr/>
        </p:nvSpPr>
        <p:spPr>
          <a:xfrm>
            <a:off x="6649593" y="4841240"/>
            <a:ext cx="41910" cy="58419"/>
          </a:xfrm>
          <a:custGeom>
            <a:avLst/>
            <a:gdLst/>
            <a:ahLst/>
            <a:cxnLst/>
            <a:rect l="l" t="t" r="r" b="b"/>
            <a:pathLst>
              <a:path w="41909" h="58420">
                <a:moveTo>
                  <a:pt x="41909" y="0"/>
                </a:moveTo>
                <a:lnTo>
                  <a:pt x="0" y="57912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13" name="object 113"/>
          <p:cNvSpPr/>
          <p:nvPr/>
        </p:nvSpPr>
        <p:spPr>
          <a:xfrm>
            <a:off x="6784593" y="4960746"/>
            <a:ext cx="41910" cy="57785"/>
          </a:xfrm>
          <a:custGeom>
            <a:avLst/>
            <a:gdLst/>
            <a:ahLst/>
            <a:cxnLst/>
            <a:rect l="l" t="t" r="r" b="b"/>
            <a:pathLst>
              <a:path w="41909" h="57785">
                <a:moveTo>
                  <a:pt x="41909" y="0"/>
                </a:moveTo>
                <a:lnTo>
                  <a:pt x="0" y="57784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14" name="object 114"/>
          <p:cNvSpPr/>
          <p:nvPr/>
        </p:nvSpPr>
        <p:spPr>
          <a:xfrm>
            <a:off x="6170421" y="4509515"/>
            <a:ext cx="41910" cy="58419"/>
          </a:xfrm>
          <a:custGeom>
            <a:avLst/>
            <a:gdLst/>
            <a:ahLst/>
            <a:cxnLst/>
            <a:rect l="l" t="t" r="r" b="b"/>
            <a:pathLst>
              <a:path w="41910" h="58420">
                <a:moveTo>
                  <a:pt x="41910" y="0"/>
                </a:moveTo>
                <a:lnTo>
                  <a:pt x="0" y="57911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15" name="object 115"/>
          <p:cNvSpPr/>
          <p:nvPr/>
        </p:nvSpPr>
        <p:spPr>
          <a:xfrm>
            <a:off x="6286372" y="4587747"/>
            <a:ext cx="41910" cy="57785"/>
          </a:xfrm>
          <a:custGeom>
            <a:avLst/>
            <a:gdLst/>
            <a:ahLst/>
            <a:cxnLst/>
            <a:rect l="l" t="t" r="r" b="b"/>
            <a:pathLst>
              <a:path w="41910" h="57785">
                <a:moveTo>
                  <a:pt x="41910" y="0"/>
                </a:moveTo>
                <a:lnTo>
                  <a:pt x="0" y="57784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16" name="object 116"/>
          <p:cNvSpPr/>
          <p:nvPr/>
        </p:nvSpPr>
        <p:spPr>
          <a:xfrm>
            <a:off x="6409944" y="4671440"/>
            <a:ext cx="41910" cy="57785"/>
          </a:xfrm>
          <a:custGeom>
            <a:avLst/>
            <a:gdLst/>
            <a:ahLst/>
            <a:cxnLst/>
            <a:rect l="l" t="t" r="r" b="b"/>
            <a:pathLst>
              <a:path w="41910" h="57785">
                <a:moveTo>
                  <a:pt x="41909" y="0"/>
                </a:moveTo>
                <a:lnTo>
                  <a:pt x="0" y="57784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17" name="object 117"/>
          <p:cNvSpPr/>
          <p:nvPr/>
        </p:nvSpPr>
        <p:spPr>
          <a:xfrm>
            <a:off x="5927471" y="4333494"/>
            <a:ext cx="42545" cy="57785"/>
          </a:xfrm>
          <a:custGeom>
            <a:avLst/>
            <a:gdLst/>
            <a:ahLst/>
            <a:cxnLst/>
            <a:rect l="l" t="t" r="r" b="b"/>
            <a:pathLst>
              <a:path w="42545" h="57785">
                <a:moveTo>
                  <a:pt x="42037" y="0"/>
                </a:moveTo>
                <a:lnTo>
                  <a:pt x="0" y="57784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18" name="object 118"/>
          <p:cNvSpPr/>
          <p:nvPr/>
        </p:nvSpPr>
        <p:spPr>
          <a:xfrm>
            <a:off x="6030595" y="4388611"/>
            <a:ext cx="42545" cy="57785"/>
          </a:xfrm>
          <a:custGeom>
            <a:avLst/>
            <a:gdLst/>
            <a:ahLst/>
            <a:cxnLst/>
            <a:rect l="l" t="t" r="r" b="b"/>
            <a:pathLst>
              <a:path w="42545" h="57785">
                <a:moveTo>
                  <a:pt x="42037" y="0"/>
                </a:moveTo>
                <a:lnTo>
                  <a:pt x="0" y="57785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19" name="object 119"/>
          <p:cNvSpPr/>
          <p:nvPr/>
        </p:nvSpPr>
        <p:spPr>
          <a:xfrm>
            <a:off x="5803391" y="4239514"/>
            <a:ext cx="41910" cy="58419"/>
          </a:xfrm>
          <a:custGeom>
            <a:avLst/>
            <a:gdLst/>
            <a:ahLst/>
            <a:cxnLst/>
            <a:rect l="l" t="t" r="r" b="b"/>
            <a:pathLst>
              <a:path w="41910" h="58420">
                <a:moveTo>
                  <a:pt x="41910" y="0"/>
                </a:moveTo>
                <a:lnTo>
                  <a:pt x="0" y="57912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20" name="object 120"/>
          <p:cNvSpPr/>
          <p:nvPr/>
        </p:nvSpPr>
        <p:spPr>
          <a:xfrm>
            <a:off x="6891146" y="5016500"/>
            <a:ext cx="41910" cy="57785"/>
          </a:xfrm>
          <a:custGeom>
            <a:avLst/>
            <a:gdLst/>
            <a:ahLst/>
            <a:cxnLst/>
            <a:rect l="l" t="t" r="r" b="b"/>
            <a:pathLst>
              <a:path w="41909" h="57785">
                <a:moveTo>
                  <a:pt x="41909" y="0"/>
                </a:moveTo>
                <a:lnTo>
                  <a:pt x="0" y="57785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21" name="object 121"/>
          <p:cNvSpPr/>
          <p:nvPr/>
        </p:nvSpPr>
        <p:spPr>
          <a:xfrm>
            <a:off x="5443346" y="3984371"/>
            <a:ext cx="41910" cy="57785"/>
          </a:xfrm>
          <a:custGeom>
            <a:avLst/>
            <a:gdLst/>
            <a:ahLst/>
            <a:cxnLst/>
            <a:rect l="l" t="t" r="r" b="b"/>
            <a:pathLst>
              <a:path w="41910" h="57785">
                <a:moveTo>
                  <a:pt x="41910" y="0"/>
                </a:moveTo>
                <a:lnTo>
                  <a:pt x="0" y="57784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22" name="object 122"/>
          <p:cNvSpPr/>
          <p:nvPr/>
        </p:nvSpPr>
        <p:spPr>
          <a:xfrm>
            <a:off x="5567045" y="4076065"/>
            <a:ext cx="41910" cy="57785"/>
          </a:xfrm>
          <a:custGeom>
            <a:avLst/>
            <a:gdLst/>
            <a:ahLst/>
            <a:cxnLst/>
            <a:rect l="l" t="t" r="r" b="b"/>
            <a:pathLst>
              <a:path w="41910" h="57785">
                <a:moveTo>
                  <a:pt x="41909" y="0"/>
                </a:moveTo>
                <a:lnTo>
                  <a:pt x="0" y="57785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23" name="object 123"/>
          <p:cNvSpPr/>
          <p:nvPr/>
        </p:nvSpPr>
        <p:spPr>
          <a:xfrm>
            <a:off x="5686297" y="4160520"/>
            <a:ext cx="41910" cy="57785"/>
          </a:xfrm>
          <a:custGeom>
            <a:avLst/>
            <a:gdLst/>
            <a:ahLst/>
            <a:cxnLst/>
            <a:rect l="l" t="t" r="r" b="b"/>
            <a:pathLst>
              <a:path w="41910" h="57785">
                <a:moveTo>
                  <a:pt x="41910" y="0"/>
                </a:moveTo>
                <a:lnTo>
                  <a:pt x="0" y="57784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24" name="object 124"/>
          <p:cNvSpPr/>
          <p:nvPr/>
        </p:nvSpPr>
        <p:spPr>
          <a:xfrm>
            <a:off x="5082921" y="3726941"/>
            <a:ext cx="41910" cy="58419"/>
          </a:xfrm>
          <a:custGeom>
            <a:avLst/>
            <a:gdLst/>
            <a:ahLst/>
            <a:cxnLst/>
            <a:rect l="l" t="t" r="r" b="b"/>
            <a:pathLst>
              <a:path w="41910" h="58420">
                <a:moveTo>
                  <a:pt x="41909" y="0"/>
                </a:moveTo>
                <a:lnTo>
                  <a:pt x="0" y="57911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25" name="object 125"/>
          <p:cNvSpPr/>
          <p:nvPr/>
        </p:nvSpPr>
        <p:spPr>
          <a:xfrm>
            <a:off x="5202046" y="3811396"/>
            <a:ext cx="41910" cy="57785"/>
          </a:xfrm>
          <a:custGeom>
            <a:avLst/>
            <a:gdLst/>
            <a:ahLst/>
            <a:cxnLst/>
            <a:rect l="l" t="t" r="r" b="b"/>
            <a:pathLst>
              <a:path w="41910" h="57785">
                <a:moveTo>
                  <a:pt x="41910" y="0"/>
                </a:moveTo>
                <a:lnTo>
                  <a:pt x="0" y="57784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26" name="object 126"/>
          <p:cNvSpPr/>
          <p:nvPr/>
        </p:nvSpPr>
        <p:spPr>
          <a:xfrm>
            <a:off x="5325745" y="3903090"/>
            <a:ext cx="42545" cy="57785"/>
          </a:xfrm>
          <a:custGeom>
            <a:avLst/>
            <a:gdLst/>
            <a:ahLst/>
            <a:cxnLst/>
            <a:rect l="l" t="t" r="r" b="b"/>
            <a:pathLst>
              <a:path w="42545" h="57785">
                <a:moveTo>
                  <a:pt x="42037" y="0"/>
                </a:moveTo>
                <a:lnTo>
                  <a:pt x="0" y="57784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27" name="object 127"/>
          <p:cNvSpPr/>
          <p:nvPr/>
        </p:nvSpPr>
        <p:spPr>
          <a:xfrm>
            <a:off x="4839970" y="3550792"/>
            <a:ext cx="41910" cy="58419"/>
          </a:xfrm>
          <a:custGeom>
            <a:avLst/>
            <a:gdLst/>
            <a:ahLst/>
            <a:cxnLst/>
            <a:rect l="l" t="t" r="r" b="b"/>
            <a:pathLst>
              <a:path w="41910" h="58420">
                <a:moveTo>
                  <a:pt x="41909" y="0"/>
                </a:moveTo>
                <a:lnTo>
                  <a:pt x="0" y="57912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28" name="object 128"/>
          <p:cNvSpPr/>
          <p:nvPr/>
        </p:nvSpPr>
        <p:spPr>
          <a:xfrm>
            <a:off x="4959096" y="3635247"/>
            <a:ext cx="42545" cy="58419"/>
          </a:xfrm>
          <a:custGeom>
            <a:avLst/>
            <a:gdLst/>
            <a:ahLst/>
            <a:cxnLst/>
            <a:rect l="l" t="t" r="r" b="b"/>
            <a:pathLst>
              <a:path w="42545" h="58420">
                <a:moveTo>
                  <a:pt x="42037" y="0"/>
                </a:moveTo>
                <a:lnTo>
                  <a:pt x="0" y="57912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29" name="object 129"/>
          <p:cNvSpPr/>
          <p:nvPr/>
        </p:nvSpPr>
        <p:spPr>
          <a:xfrm>
            <a:off x="2536825" y="1929892"/>
            <a:ext cx="4407535" cy="3118485"/>
          </a:xfrm>
          <a:custGeom>
            <a:avLst/>
            <a:gdLst/>
            <a:ahLst/>
            <a:cxnLst/>
            <a:rect l="l" t="t" r="r" b="b"/>
            <a:pathLst>
              <a:path w="4407534" h="3118485">
                <a:moveTo>
                  <a:pt x="0" y="3118358"/>
                </a:moveTo>
                <a:lnTo>
                  <a:pt x="4407408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30" name="object 130"/>
          <p:cNvSpPr/>
          <p:nvPr/>
        </p:nvSpPr>
        <p:spPr>
          <a:xfrm>
            <a:off x="5208396" y="3114167"/>
            <a:ext cx="41275" cy="58419"/>
          </a:xfrm>
          <a:custGeom>
            <a:avLst/>
            <a:gdLst/>
            <a:ahLst/>
            <a:cxnLst/>
            <a:rect l="l" t="t" r="r" b="b"/>
            <a:pathLst>
              <a:path w="41275" h="58419">
                <a:moveTo>
                  <a:pt x="41275" y="58293"/>
                </a:move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31" name="object 131"/>
          <p:cNvSpPr/>
          <p:nvPr/>
        </p:nvSpPr>
        <p:spPr>
          <a:xfrm>
            <a:off x="5089652" y="3196335"/>
            <a:ext cx="41275" cy="58419"/>
          </a:xfrm>
          <a:custGeom>
            <a:avLst/>
            <a:gdLst/>
            <a:ahLst/>
            <a:cxnLst/>
            <a:rect l="l" t="t" r="r" b="b"/>
            <a:pathLst>
              <a:path w="41275" h="58420">
                <a:moveTo>
                  <a:pt x="41148" y="58292"/>
                </a:move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32" name="object 132"/>
          <p:cNvSpPr/>
          <p:nvPr/>
        </p:nvSpPr>
        <p:spPr>
          <a:xfrm>
            <a:off x="4968875" y="3275838"/>
            <a:ext cx="41275" cy="58419"/>
          </a:xfrm>
          <a:custGeom>
            <a:avLst/>
            <a:gdLst/>
            <a:ahLst/>
            <a:cxnLst/>
            <a:rect l="l" t="t" r="r" b="b"/>
            <a:pathLst>
              <a:path w="41275" h="58420">
                <a:moveTo>
                  <a:pt x="41275" y="58420"/>
                </a:move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33" name="object 133"/>
          <p:cNvSpPr/>
          <p:nvPr/>
        </p:nvSpPr>
        <p:spPr>
          <a:xfrm>
            <a:off x="5597652" y="2823210"/>
            <a:ext cx="41275" cy="58419"/>
          </a:xfrm>
          <a:custGeom>
            <a:avLst/>
            <a:gdLst/>
            <a:ahLst/>
            <a:cxnLst/>
            <a:rect l="l" t="t" r="r" b="b"/>
            <a:pathLst>
              <a:path w="41275" h="58419">
                <a:moveTo>
                  <a:pt x="41275" y="58419"/>
                </a:move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34" name="object 134"/>
          <p:cNvSpPr/>
          <p:nvPr/>
        </p:nvSpPr>
        <p:spPr>
          <a:xfrm>
            <a:off x="5472429" y="2896361"/>
            <a:ext cx="41275" cy="58419"/>
          </a:xfrm>
          <a:custGeom>
            <a:avLst/>
            <a:gdLst/>
            <a:ahLst/>
            <a:cxnLst/>
            <a:rect l="l" t="t" r="r" b="b"/>
            <a:pathLst>
              <a:path w="41275" h="58419">
                <a:moveTo>
                  <a:pt x="41275" y="58292"/>
                </a:move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35" name="object 135"/>
          <p:cNvSpPr/>
          <p:nvPr/>
        </p:nvSpPr>
        <p:spPr>
          <a:xfrm>
            <a:off x="5332476" y="3028442"/>
            <a:ext cx="41275" cy="58419"/>
          </a:xfrm>
          <a:custGeom>
            <a:avLst/>
            <a:gdLst/>
            <a:ahLst/>
            <a:cxnLst/>
            <a:rect l="l" t="t" r="r" b="b"/>
            <a:pathLst>
              <a:path w="41275" h="58419">
                <a:moveTo>
                  <a:pt x="41275" y="58293"/>
                </a:move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36" name="object 136"/>
          <p:cNvSpPr/>
          <p:nvPr/>
        </p:nvSpPr>
        <p:spPr>
          <a:xfrm>
            <a:off x="5819775" y="2683636"/>
            <a:ext cx="41275" cy="58419"/>
          </a:xfrm>
          <a:custGeom>
            <a:avLst/>
            <a:gdLst/>
            <a:ahLst/>
            <a:cxnLst/>
            <a:rect l="l" t="t" r="r" b="b"/>
            <a:pathLst>
              <a:path w="41275" h="58419">
                <a:moveTo>
                  <a:pt x="41275" y="58292"/>
                </a:move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37" name="object 137"/>
          <p:cNvSpPr/>
          <p:nvPr/>
        </p:nvSpPr>
        <p:spPr>
          <a:xfrm>
            <a:off x="5702172" y="2764917"/>
            <a:ext cx="41275" cy="58419"/>
          </a:xfrm>
          <a:custGeom>
            <a:avLst/>
            <a:gdLst/>
            <a:ahLst/>
            <a:cxnLst/>
            <a:rect l="l" t="t" r="r" b="b"/>
            <a:pathLst>
              <a:path w="41275" h="58419">
                <a:moveTo>
                  <a:pt x="41275" y="58293"/>
                </a:move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38" name="object 138"/>
          <p:cNvSpPr/>
          <p:nvPr/>
        </p:nvSpPr>
        <p:spPr>
          <a:xfrm>
            <a:off x="5952871" y="2577719"/>
            <a:ext cx="41275" cy="58419"/>
          </a:xfrm>
          <a:custGeom>
            <a:avLst/>
            <a:gdLst/>
            <a:ahLst/>
            <a:cxnLst/>
            <a:rect l="l" t="t" r="r" b="b"/>
            <a:pathLst>
              <a:path w="41275" h="58419">
                <a:moveTo>
                  <a:pt x="41275" y="58292"/>
                </a:move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39" name="object 139"/>
          <p:cNvSpPr/>
          <p:nvPr/>
        </p:nvSpPr>
        <p:spPr>
          <a:xfrm>
            <a:off x="4844922" y="3361690"/>
            <a:ext cx="41275" cy="58419"/>
          </a:xfrm>
          <a:custGeom>
            <a:avLst/>
            <a:gdLst/>
            <a:ahLst/>
            <a:cxnLst/>
            <a:rect l="l" t="t" r="r" b="b"/>
            <a:pathLst>
              <a:path w="41275" h="58420">
                <a:moveTo>
                  <a:pt x="41275" y="58293"/>
                </a:move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40" name="object 140"/>
          <p:cNvSpPr/>
          <p:nvPr/>
        </p:nvSpPr>
        <p:spPr>
          <a:xfrm>
            <a:off x="6331330" y="2296414"/>
            <a:ext cx="41275" cy="58419"/>
          </a:xfrm>
          <a:custGeom>
            <a:avLst/>
            <a:gdLst/>
            <a:ahLst/>
            <a:cxnLst/>
            <a:rect l="l" t="t" r="r" b="b"/>
            <a:pathLst>
              <a:path w="41275" h="58419">
                <a:moveTo>
                  <a:pt x="41275" y="58293"/>
                </a:move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41" name="object 141"/>
          <p:cNvSpPr/>
          <p:nvPr/>
        </p:nvSpPr>
        <p:spPr>
          <a:xfrm>
            <a:off x="6187821" y="2423286"/>
            <a:ext cx="41275" cy="58419"/>
          </a:xfrm>
          <a:custGeom>
            <a:avLst/>
            <a:gdLst/>
            <a:ahLst/>
            <a:cxnLst/>
            <a:rect l="l" t="t" r="r" b="b"/>
            <a:pathLst>
              <a:path w="41275" h="58419">
                <a:moveTo>
                  <a:pt x="41275" y="58292"/>
                </a:move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42" name="object 142"/>
          <p:cNvSpPr/>
          <p:nvPr/>
        </p:nvSpPr>
        <p:spPr>
          <a:xfrm>
            <a:off x="6070472" y="2496566"/>
            <a:ext cx="41275" cy="58419"/>
          </a:xfrm>
          <a:custGeom>
            <a:avLst/>
            <a:gdLst/>
            <a:ahLst/>
            <a:cxnLst/>
            <a:rect l="l" t="t" r="r" b="b"/>
            <a:pathLst>
              <a:path w="41275" h="58419">
                <a:moveTo>
                  <a:pt x="41275" y="58293"/>
                </a:move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43" name="object 143"/>
          <p:cNvSpPr/>
          <p:nvPr/>
        </p:nvSpPr>
        <p:spPr>
          <a:xfrm>
            <a:off x="6697980" y="2031110"/>
            <a:ext cx="41275" cy="58419"/>
          </a:xfrm>
          <a:custGeom>
            <a:avLst/>
            <a:gdLst/>
            <a:ahLst/>
            <a:cxnLst/>
            <a:rect l="l" t="t" r="r" b="b"/>
            <a:pathLst>
              <a:path w="41275" h="58419">
                <a:moveTo>
                  <a:pt x="41275" y="58419"/>
                </a:move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44" name="object 144"/>
          <p:cNvSpPr/>
          <p:nvPr/>
        </p:nvSpPr>
        <p:spPr>
          <a:xfrm>
            <a:off x="6554978" y="2161539"/>
            <a:ext cx="41275" cy="58419"/>
          </a:xfrm>
          <a:custGeom>
            <a:avLst/>
            <a:gdLst/>
            <a:ahLst/>
            <a:cxnLst/>
            <a:rect l="l" t="t" r="r" b="b"/>
            <a:pathLst>
              <a:path w="41275" h="58419">
                <a:moveTo>
                  <a:pt x="41148" y="58293"/>
                </a:move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45" name="object 145"/>
          <p:cNvSpPr/>
          <p:nvPr/>
        </p:nvSpPr>
        <p:spPr>
          <a:xfrm>
            <a:off x="6434073" y="2249042"/>
            <a:ext cx="41275" cy="58419"/>
          </a:xfrm>
          <a:custGeom>
            <a:avLst/>
            <a:gdLst/>
            <a:ahLst/>
            <a:cxnLst/>
            <a:rect l="l" t="t" r="r" b="b"/>
            <a:pathLst>
              <a:path w="41275" h="58419">
                <a:moveTo>
                  <a:pt x="41148" y="58293"/>
                </a:move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46" name="object 146"/>
          <p:cNvSpPr/>
          <p:nvPr/>
        </p:nvSpPr>
        <p:spPr>
          <a:xfrm>
            <a:off x="6921245" y="1904238"/>
            <a:ext cx="41275" cy="58419"/>
          </a:xfrm>
          <a:custGeom>
            <a:avLst/>
            <a:gdLst/>
            <a:ahLst/>
            <a:cxnLst/>
            <a:rect l="l" t="t" r="r" b="b"/>
            <a:pathLst>
              <a:path w="41275" h="58419">
                <a:moveTo>
                  <a:pt x="41275" y="58292"/>
                </a:move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47" name="object 147"/>
          <p:cNvSpPr/>
          <p:nvPr/>
        </p:nvSpPr>
        <p:spPr>
          <a:xfrm>
            <a:off x="6807072" y="1979295"/>
            <a:ext cx="41275" cy="58419"/>
          </a:xfrm>
          <a:custGeom>
            <a:avLst/>
            <a:gdLst/>
            <a:ahLst/>
            <a:cxnLst/>
            <a:rect l="l" t="t" r="r" b="b"/>
            <a:pathLst>
              <a:path w="41275" h="58419">
                <a:moveTo>
                  <a:pt x="41275" y="58292"/>
                </a:move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48" name="object 148"/>
          <p:cNvSpPr/>
          <p:nvPr/>
        </p:nvSpPr>
        <p:spPr>
          <a:xfrm>
            <a:off x="2884423" y="4760467"/>
            <a:ext cx="41275" cy="58419"/>
          </a:xfrm>
          <a:custGeom>
            <a:avLst/>
            <a:gdLst/>
            <a:ahLst/>
            <a:cxnLst/>
            <a:rect l="l" t="t" r="r" b="b"/>
            <a:pathLst>
              <a:path w="41275" h="58420">
                <a:moveTo>
                  <a:pt x="41275" y="58292"/>
                </a:move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49" name="object 149"/>
          <p:cNvSpPr/>
          <p:nvPr/>
        </p:nvSpPr>
        <p:spPr>
          <a:xfrm>
            <a:off x="2760472" y="4846192"/>
            <a:ext cx="41275" cy="58419"/>
          </a:xfrm>
          <a:custGeom>
            <a:avLst/>
            <a:gdLst/>
            <a:ahLst/>
            <a:cxnLst/>
            <a:rect l="l" t="t" r="r" b="b"/>
            <a:pathLst>
              <a:path w="41275" h="58420">
                <a:moveTo>
                  <a:pt x="41275" y="58292"/>
                </a:move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50" name="object 150"/>
          <p:cNvSpPr/>
          <p:nvPr/>
        </p:nvSpPr>
        <p:spPr>
          <a:xfrm>
            <a:off x="2655061" y="4889627"/>
            <a:ext cx="41275" cy="58419"/>
          </a:xfrm>
          <a:custGeom>
            <a:avLst/>
            <a:gdLst/>
            <a:ahLst/>
            <a:cxnLst/>
            <a:rect l="l" t="t" r="r" b="b"/>
            <a:pathLst>
              <a:path w="41275" h="58420">
                <a:moveTo>
                  <a:pt x="41275" y="58420"/>
                </a:move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51" name="object 151"/>
          <p:cNvSpPr/>
          <p:nvPr/>
        </p:nvSpPr>
        <p:spPr>
          <a:xfrm>
            <a:off x="3251073" y="4495165"/>
            <a:ext cx="41275" cy="58419"/>
          </a:xfrm>
          <a:custGeom>
            <a:avLst/>
            <a:gdLst/>
            <a:ahLst/>
            <a:cxnLst/>
            <a:rect l="l" t="t" r="r" b="b"/>
            <a:pathLst>
              <a:path w="41275" h="58420">
                <a:moveTo>
                  <a:pt x="41275" y="58420"/>
                </a:move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52" name="object 152"/>
          <p:cNvSpPr/>
          <p:nvPr/>
        </p:nvSpPr>
        <p:spPr>
          <a:xfrm>
            <a:off x="3149854" y="4547361"/>
            <a:ext cx="41275" cy="58419"/>
          </a:xfrm>
          <a:custGeom>
            <a:avLst/>
            <a:gdLst/>
            <a:ahLst/>
            <a:cxnLst/>
            <a:rect l="l" t="t" r="r" b="b"/>
            <a:pathLst>
              <a:path w="41275" h="58420">
                <a:moveTo>
                  <a:pt x="41275" y="58293"/>
                </a:move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53" name="object 153"/>
          <p:cNvSpPr/>
          <p:nvPr/>
        </p:nvSpPr>
        <p:spPr>
          <a:xfrm>
            <a:off x="3003676" y="4676013"/>
            <a:ext cx="41275" cy="58419"/>
          </a:xfrm>
          <a:custGeom>
            <a:avLst/>
            <a:gdLst/>
            <a:ahLst/>
            <a:cxnLst/>
            <a:rect l="l" t="t" r="r" b="b"/>
            <a:pathLst>
              <a:path w="41275" h="58420">
                <a:moveTo>
                  <a:pt x="41275" y="58419"/>
                </a:move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54" name="object 154"/>
          <p:cNvSpPr/>
          <p:nvPr/>
        </p:nvSpPr>
        <p:spPr>
          <a:xfrm>
            <a:off x="3505327" y="4307585"/>
            <a:ext cx="41275" cy="58419"/>
          </a:xfrm>
          <a:custGeom>
            <a:avLst/>
            <a:gdLst/>
            <a:ahLst/>
            <a:cxnLst/>
            <a:rect l="l" t="t" r="r" b="b"/>
            <a:pathLst>
              <a:path w="41275" h="58420">
                <a:moveTo>
                  <a:pt x="41148" y="58293"/>
                </a:move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55" name="object 155"/>
          <p:cNvSpPr/>
          <p:nvPr/>
        </p:nvSpPr>
        <p:spPr>
          <a:xfrm>
            <a:off x="3371722" y="4415663"/>
            <a:ext cx="41275" cy="58419"/>
          </a:xfrm>
          <a:custGeom>
            <a:avLst/>
            <a:gdLst/>
            <a:ahLst/>
            <a:cxnLst/>
            <a:rect l="l" t="t" r="r" b="b"/>
            <a:pathLst>
              <a:path w="41275" h="58420">
                <a:moveTo>
                  <a:pt x="41275" y="58293"/>
                </a:move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56" name="object 156"/>
          <p:cNvSpPr/>
          <p:nvPr/>
        </p:nvSpPr>
        <p:spPr>
          <a:xfrm>
            <a:off x="3628897" y="4224020"/>
            <a:ext cx="41275" cy="58419"/>
          </a:xfrm>
          <a:custGeom>
            <a:avLst/>
            <a:gdLst/>
            <a:ahLst/>
            <a:cxnLst/>
            <a:rect l="l" t="t" r="r" b="b"/>
            <a:pathLst>
              <a:path w="41275" h="58420">
                <a:moveTo>
                  <a:pt x="41275" y="58292"/>
                </a:move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57" name="object 157"/>
          <p:cNvSpPr/>
          <p:nvPr/>
        </p:nvSpPr>
        <p:spPr>
          <a:xfrm>
            <a:off x="2512567" y="5023611"/>
            <a:ext cx="41275" cy="58419"/>
          </a:xfrm>
          <a:custGeom>
            <a:avLst/>
            <a:gdLst/>
            <a:ahLst/>
            <a:cxnLst/>
            <a:rect l="l" t="t" r="r" b="b"/>
            <a:pathLst>
              <a:path w="41275" h="58420">
                <a:moveTo>
                  <a:pt x="41275" y="58293"/>
                </a:move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58" name="object 158"/>
          <p:cNvSpPr/>
          <p:nvPr/>
        </p:nvSpPr>
        <p:spPr>
          <a:xfrm>
            <a:off x="3987672" y="3977894"/>
            <a:ext cx="41275" cy="58419"/>
          </a:xfrm>
          <a:custGeom>
            <a:avLst/>
            <a:gdLst/>
            <a:ahLst/>
            <a:cxnLst/>
            <a:rect l="l" t="t" r="r" b="b"/>
            <a:pathLst>
              <a:path w="41275" h="58420">
                <a:moveTo>
                  <a:pt x="41275" y="58292"/>
                </a:move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59" name="object 159"/>
          <p:cNvSpPr/>
          <p:nvPr/>
        </p:nvSpPr>
        <p:spPr>
          <a:xfrm>
            <a:off x="3865753" y="4058411"/>
            <a:ext cx="41275" cy="58419"/>
          </a:xfrm>
          <a:custGeom>
            <a:avLst/>
            <a:gdLst/>
            <a:ahLst/>
            <a:cxnLst/>
            <a:rect l="l" t="t" r="r" b="b"/>
            <a:pathLst>
              <a:path w="41275" h="58420">
                <a:moveTo>
                  <a:pt x="41148" y="58293"/>
                </a:move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60" name="object 160"/>
          <p:cNvSpPr/>
          <p:nvPr/>
        </p:nvSpPr>
        <p:spPr>
          <a:xfrm>
            <a:off x="3744848" y="4145915"/>
            <a:ext cx="41275" cy="58419"/>
          </a:xfrm>
          <a:custGeom>
            <a:avLst/>
            <a:gdLst/>
            <a:ahLst/>
            <a:cxnLst/>
            <a:rect l="l" t="t" r="r" b="b"/>
            <a:pathLst>
              <a:path w="41275" h="58420">
                <a:moveTo>
                  <a:pt x="41148" y="58293"/>
                </a:move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61" name="object 161"/>
          <p:cNvSpPr/>
          <p:nvPr/>
        </p:nvSpPr>
        <p:spPr>
          <a:xfrm>
            <a:off x="4368546" y="3688969"/>
            <a:ext cx="41275" cy="58419"/>
          </a:xfrm>
          <a:custGeom>
            <a:avLst/>
            <a:gdLst/>
            <a:ahLst/>
            <a:cxnLst/>
            <a:rect l="l" t="t" r="r" b="b"/>
            <a:pathLst>
              <a:path w="41275" h="58420">
                <a:moveTo>
                  <a:pt x="41275" y="58292"/>
                </a:move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62" name="object 162"/>
          <p:cNvSpPr/>
          <p:nvPr/>
        </p:nvSpPr>
        <p:spPr>
          <a:xfrm>
            <a:off x="4238752" y="3788664"/>
            <a:ext cx="41275" cy="58419"/>
          </a:xfrm>
          <a:custGeom>
            <a:avLst/>
            <a:gdLst/>
            <a:ahLst/>
            <a:cxnLst/>
            <a:rect l="l" t="t" r="r" b="b"/>
            <a:pathLst>
              <a:path w="41275" h="58420">
                <a:moveTo>
                  <a:pt x="41275" y="58293"/>
                </a:move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63" name="object 163"/>
          <p:cNvSpPr/>
          <p:nvPr/>
        </p:nvSpPr>
        <p:spPr>
          <a:xfrm>
            <a:off x="4105275" y="3896740"/>
            <a:ext cx="41275" cy="58419"/>
          </a:xfrm>
          <a:custGeom>
            <a:avLst/>
            <a:gdLst/>
            <a:ahLst/>
            <a:cxnLst/>
            <a:rect l="l" t="t" r="r" b="b"/>
            <a:pathLst>
              <a:path w="41275" h="58420">
                <a:moveTo>
                  <a:pt x="41148" y="58292"/>
                </a:move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64" name="object 164"/>
          <p:cNvSpPr/>
          <p:nvPr/>
        </p:nvSpPr>
        <p:spPr>
          <a:xfrm>
            <a:off x="4597527" y="3542538"/>
            <a:ext cx="41275" cy="58419"/>
          </a:xfrm>
          <a:custGeom>
            <a:avLst/>
            <a:gdLst/>
            <a:ahLst/>
            <a:cxnLst/>
            <a:rect l="l" t="t" r="r" b="b"/>
            <a:pathLst>
              <a:path w="41275" h="58420">
                <a:moveTo>
                  <a:pt x="41275" y="58292"/>
                </a:move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65" name="object 165"/>
          <p:cNvSpPr/>
          <p:nvPr/>
        </p:nvSpPr>
        <p:spPr>
          <a:xfrm>
            <a:off x="4473321" y="3636264"/>
            <a:ext cx="41275" cy="58419"/>
          </a:xfrm>
          <a:custGeom>
            <a:avLst/>
            <a:gdLst/>
            <a:ahLst/>
            <a:cxnLst/>
            <a:rect l="l" t="t" r="r" b="b"/>
            <a:pathLst>
              <a:path w="41275" h="58420">
                <a:moveTo>
                  <a:pt x="41148" y="58293"/>
                </a:move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66" name="object 166"/>
          <p:cNvSpPr/>
          <p:nvPr/>
        </p:nvSpPr>
        <p:spPr>
          <a:xfrm>
            <a:off x="3822827" y="894333"/>
            <a:ext cx="1811655" cy="5086350"/>
          </a:xfrm>
          <a:custGeom>
            <a:avLst/>
            <a:gdLst/>
            <a:ahLst/>
            <a:cxnLst/>
            <a:rect l="l" t="t" r="r" b="b"/>
            <a:pathLst>
              <a:path w="1811654" h="5086350">
                <a:moveTo>
                  <a:pt x="1811527" y="5086184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67" name="object 167"/>
          <p:cNvSpPr/>
          <p:nvPr/>
        </p:nvSpPr>
        <p:spPr>
          <a:xfrm>
            <a:off x="4481321" y="2896616"/>
            <a:ext cx="67310" cy="24130"/>
          </a:xfrm>
          <a:custGeom>
            <a:avLst/>
            <a:gdLst/>
            <a:ahLst/>
            <a:cxnLst/>
            <a:rect l="l" t="t" r="r" b="b"/>
            <a:pathLst>
              <a:path w="67310" h="24130">
                <a:moveTo>
                  <a:pt x="67310" y="0"/>
                </a:moveTo>
                <a:lnTo>
                  <a:pt x="0" y="23875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68" name="object 168"/>
          <p:cNvSpPr/>
          <p:nvPr/>
        </p:nvSpPr>
        <p:spPr>
          <a:xfrm>
            <a:off x="4555363" y="3057270"/>
            <a:ext cx="67310" cy="24130"/>
          </a:xfrm>
          <a:custGeom>
            <a:avLst/>
            <a:gdLst/>
            <a:ahLst/>
            <a:cxnLst/>
            <a:rect l="l" t="t" r="r" b="b"/>
            <a:pathLst>
              <a:path w="67310" h="24130">
                <a:moveTo>
                  <a:pt x="67310" y="0"/>
                </a:moveTo>
                <a:lnTo>
                  <a:pt x="0" y="24002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69" name="object 169"/>
          <p:cNvSpPr/>
          <p:nvPr/>
        </p:nvSpPr>
        <p:spPr>
          <a:xfrm>
            <a:off x="4604892" y="3196335"/>
            <a:ext cx="67310" cy="24130"/>
          </a:xfrm>
          <a:custGeom>
            <a:avLst/>
            <a:gdLst/>
            <a:ahLst/>
            <a:cxnLst/>
            <a:rect l="l" t="t" r="r" b="b"/>
            <a:pathLst>
              <a:path w="67310" h="24130">
                <a:moveTo>
                  <a:pt x="67310" y="0"/>
                </a:moveTo>
                <a:lnTo>
                  <a:pt x="0" y="24002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70" name="object 170"/>
          <p:cNvSpPr/>
          <p:nvPr/>
        </p:nvSpPr>
        <p:spPr>
          <a:xfrm>
            <a:off x="4354067" y="2491994"/>
            <a:ext cx="67310" cy="24130"/>
          </a:xfrm>
          <a:custGeom>
            <a:avLst/>
            <a:gdLst/>
            <a:ahLst/>
            <a:cxnLst/>
            <a:rect l="l" t="t" r="r" b="b"/>
            <a:pathLst>
              <a:path w="67310" h="24130">
                <a:moveTo>
                  <a:pt x="67310" y="0"/>
                </a:moveTo>
                <a:lnTo>
                  <a:pt x="0" y="23875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71" name="object 171"/>
          <p:cNvSpPr/>
          <p:nvPr/>
        </p:nvSpPr>
        <p:spPr>
          <a:xfrm>
            <a:off x="4390897" y="2623820"/>
            <a:ext cx="67310" cy="24130"/>
          </a:xfrm>
          <a:custGeom>
            <a:avLst/>
            <a:gdLst/>
            <a:ahLst/>
            <a:cxnLst/>
            <a:rect l="l" t="t" r="r" b="b"/>
            <a:pathLst>
              <a:path w="67310" h="24130">
                <a:moveTo>
                  <a:pt x="67310" y="0"/>
                </a:moveTo>
                <a:lnTo>
                  <a:pt x="0" y="23875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72" name="object 172"/>
          <p:cNvSpPr/>
          <p:nvPr/>
        </p:nvSpPr>
        <p:spPr>
          <a:xfrm>
            <a:off x="4449571" y="2769742"/>
            <a:ext cx="67310" cy="24130"/>
          </a:xfrm>
          <a:custGeom>
            <a:avLst/>
            <a:gdLst/>
            <a:ahLst/>
            <a:cxnLst/>
            <a:rect l="l" t="t" r="r" b="b"/>
            <a:pathLst>
              <a:path w="67310" h="24130">
                <a:moveTo>
                  <a:pt x="67310" y="0"/>
                </a:moveTo>
                <a:lnTo>
                  <a:pt x="0" y="23876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73" name="object 173"/>
          <p:cNvSpPr/>
          <p:nvPr/>
        </p:nvSpPr>
        <p:spPr>
          <a:xfrm>
            <a:off x="4231513" y="2195195"/>
            <a:ext cx="67310" cy="24130"/>
          </a:xfrm>
          <a:custGeom>
            <a:avLst/>
            <a:gdLst/>
            <a:ahLst/>
            <a:cxnLst/>
            <a:rect l="l" t="t" r="r" b="b"/>
            <a:pathLst>
              <a:path w="67310" h="24130">
                <a:moveTo>
                  <a:pt x="67310" y="0"/>
                </a:moveTo>
                <a:lnTo>
                  <a:pt x="0" y="24002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74" name="object 174"/>
          <p:cNvSpPr/>
          <p:nvPr/>
        </p:nvSpPr>
        <p:spPr>
          <a:xfrm>
            <a:off x="4301363" y="2343911"/>
            <a:ext cx="67310" cy="24130"/>
          </a:xfrm>
          <a:custGeom>
            <a:avLst/>
            <a:gdLst/>
            <a:ahLst/>
            <a:cxnLst/>
            <a:rect l="l" t="t" r="r" b="b"/>
            <a:pathLst>
              <a:path w="67310" h="24130">
                <a:moveTo>
                  <a:pt x="67183" y="0"/>
                </a:moveTo>
                <a:lnTo>
                  <a:pt x="0" y="24002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75" name="object 175"/>
          <p:cNvSpPr/>
          <p:nvPr/>
        </p:nvSpPr>
        <p:spPr>
          <a:xfrm>
            <a:off x="4185539" y="2056510"/>
            <a:ext cx="67310" cy="24130"/>
          </a:xfrm>
          <a:custGeom>
            <a:avLst/>
            <a:gdLst/>
            <a:ahLst/>
            <a:cxnLst/>
            <a:rect l="l" t="t" r="r" b="b"/>
            <a:pathLst>
              <a:path w="67310" h="24130">
                <a:moveTo>
                  <a:pt x="67183" y="0"/>
                </a:moveTo>
                <a:lnTo>
                  <a:pt x="0" y="24002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76" name="object 176"/>
          <p:cNvSpPr/>
          <p:nvPr/>
        </p:nvSpPr>
        <p:spPr>
          <a:xfrm>
            <a:off x="4652390" y="3334384"/>
            <a:ext cx="67310" cy="24130"/>
          </a:xfrm>
          <a:custGeom>
            <a:avLst/>
            <a:gdLst/>
            <a:ahLst/>
            <a:cxnLst/>
            <a:rect l="l" t="t" r="r" b="b"/>
            <a:pathLst>
              <a:path w="67310" h="24129">
                <a:moveTo>
                  <a:pt x="67310" y="0"/>
                </a:moveTo>
                <a:lnTo>
                  <a:pt x="0" y="24002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77" name="object 177"/>
          <p:cNvSpPr/>
          <p:nvPr/>
        </p:nvSpPr>
        <p:spPr>
          <a:xfrm>
            <a:off x="4047490" y="1640585"/>
            <a:ext cx="67310" cy="24130"/>
          </a:xfrm>
          <a:custGeom>
            <a:avLst/>
            <a:gdLst/>
            <a:ahLst/>
            <a:cxnLst/>
            <a:rect l="l" t="t" r="r" b="b"/>
            <a:pathLst>
              <a:path w="67310" h="24130">
                <a:moveTo>
                  <a:pt x="67310" y="0"/>
                </a:moveTo>
                <a:lnTo>
                  <a:pt x="0" y="24002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78" name="object 178"/>
          <p:cNvSpPr/>
          <p:nvPr/>
        </p:nvSpPr>
        <p:spPr>
          <a:xfrm>
            <a:off x="4094988" y="1778761"/>
            <a:ext cx="67310" cy="24130"/>
          </a:xfrm>
          <a:custGeom>
            <a:avLst/>
            <a:gdLst/>
            <a:ahLst/>
            <a:cxnLst/>
            <a:rect l="l" t="t" r="r" b="b"/>
            <a:pathLst>
              <a:path w="67310" h="24130">
                <a:moveTo>
                  <a:pt x="67310" y="0"/>
                </a:moveTo>
                <a:lnTo>
                  <a:pt x="0" y="23875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79" name="object 179"/>
          <p:cNvSpPr/>
          <p:nvPr/>
        </p:nvSpPr>
        <p:spPr>
          <a:xfrm>
            <a:off x="4152772" y="1926717"/>
            <a:ext cx="67310" cy="24130"/>
          </a:xfrm>
          <a:custGeom>
            <a:avLst/>
            <a:gdLst/>
            <a:ahLst/>
            <a:cxnLst/>
            <a:rect l="l" t="t" r="r" b="b"/>
            <a:pathLst>
              <a:path w="67310" h="24130">
                <a:moveTo>
                  <a:pt x="67182" y="0"/>
                </a:moveTo>
                <a:lnTo>
                  <a:pt x="0" y="23875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80" name="object 180"/>
          <p:cNvSpPr/>
          <p:nvPr/>
        </p:nvSpPr>
        <p:spPr>
          <a:xfrm>
            <a:off x="3877945" y="1207261"/>
            <a:ext cx="67310" cy="24130"/>
          </a:xfrm>
          <a:custGeom>
            <a:avLst/>
            <a:gdLst/>
            <a:ahLst/>
            <a:cxnLst/>
            <a:rect l="l" t="t" r="r" b="b"/>
            <a:pathLst>
              <a:path w="67310" h="24130">
                <a:moveTo>
                  <a:pt x="67309" y="0"/>
                </a:moveTo>
                <a:lnTo>
                  <a:pt x="0" y="23875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81" name="object 181"/>
          <p:cNvSpPr/>
          <p:nvPr/>
        </p:nvSpPr>
        <p:spPr>
          <a:xfrm>
            <a:off x="3946271" y="1356486"/>
            <a:ext cx="67310" cy="24130"/>
          </a:xfrm>
          <a:custGeom>
            <a:avLst/>
            <a:gdLst/>
            <a:ahLst/>
            <a:cxnLst/>
            <a:rect l="l" t="t" r="r" b="b"/>
            <a:pathLst>
              <a:path w="67310" h="24130">
                <a:moveTo>
                  <a:pt x="67309" y="0"/>
                </a:moveTo>
                <a:lnTo>
                  <a:pt x="0" y="23875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82" name="object 182"/>
          <p:cNvSpPr/>
          <p:nvPr/>
        </p:nvSpPr>
        <p:spPr>
          <a:xfrm>
            <a:off x="3977385" y="1481836"/>
            <a:ext cx="67310" cy="24130"/>
          </a:xfrm>
          <a:custGeom>
            <a:avLst/>
            <a:gdLst/>
            <a:ahLst/>
            <a:cxnLst/>
            <a:rect l="l" t="t" r="r" b="b"/>
            <a:pathLst>
              <a:path w="67310" h="24130">
                <a:moveTo>
                  <a:pt x="67310" y="0"/>
                </a:moveTo>
                <a:lnTo>
                  <a:pt x="0" y="24002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83" name="object 183"/>
          <p:cNvSpPr/>
          <p:nvPr/>
        </p:nvSpPr>
        <p:spPr>
          <a:xfrm>
            <a:off x="3787394" y="929386"/>
            <a:ext cx="67310" cy="24130"/>
          </a:xfrm>
          <a:custGeom>
            <a:avLst/>
            <a:gdLst/>
            <a:ahLst/>
            <a:cxnLst/>
            <a:rect l="l" t="t" r="r" b="b"/>
            <a:pathLst>
              <a:path w="67310" h="24130">
                <a:moveTo>
                  <a:pt x="67309" y="0"/>
                </a:moveTo>
                <a:lnTo>
                  <a:pt x="0" y="24002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84" name="object 184"/>
          <p:cNvSpPr/>
          <p:nvPr/>
        </p:nvSpPr>
        <p:spPr>
          <a:xfrm>
            <a:off x="3850766" y="1078738"/>
            <a:ext cx="67310" cy="24130"/>
          </a:xfrm>
          <a:custGeom>
            <a:avLst/>
            <a:gdLst/>
            <a:ahLst/>
            <a:cxnLst/>
            <a:rect l="l" t="t" r="r" b="b"/>
            <a:pathLst>
              <a:path w="67310" h="24130">
                <a:moveTo>
                  <a:pt x="67183" y="0"/>
                </a:moveTo>
                <a:lnTo>
                  <a:pt x="0" y="24002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85" name="object 185"/>
          <p:cNvSpPr/>
          <p:nvPr/>
        </p:nvSpPr>
        <p:spPr>
          <a:xfrm>
            <a:off x="5448172" y="5592305"/>
            <a:ext cx="67310" cy="24130"/>
          </a:xfrm>
          <a:custGeom>
            <a:avLst/>
            <a:gdLst/>
            <a:ahLst/>
            <a:cxnLst/>
            <a:rect l="l" t="t" r="r" b="b"/>
            <a:pathLst>
              <a:path w="67310" h="24129">
                <a:moveTo>
                  <a:pt x="67182" y="0"/>
                </a:moveTo>
                <a:lnTo>
                  <a:pt x="0" y="23964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86" name="object 186"/>
          <p:cNvSpPr/>
          <p:nvPr/>
        </p:nvSpPr>
        <p:spPr>
          <a:xfrm>
            <a:off x="5511419" y="5741644"/>
            <a:ext cx="67310" cy="24130"/>
          </a:xfrm>
          <a:custGeom>
            <a:avLst/>
            <a:gdLst/>
            <a:ahLst/>
            <a:cxnLst/>
            <a:rect l="l" t="t" r="r" b="b"/>
            <a:pathLst>
              <a:path w="67310" h="24129">
                <a:moveTo>
                  <a:pt x="67309" y="0"/>
                </a:moveTo>
                <a:lnTo>
                  <a:pt x="0" y="23964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87" name="object 187"/>
          <p:cNvSpPr/>
          <p:nvPr/>
        </p:nvSpPr>
        <p:spPr>
          <a:xfrm>
            <a:off x="5538596" y="5865114"/>
            <a:ext cx="67310" cy="24130"/>
          </a:xfrm>
          <a:custGeom>
            <a:avLst/>
            <a:gdLst/>
            <a:ahLst/>
            <a:cxnLst/>
            <a:rect l="l" t="t" r="r" b="b"/>
            <a:pathLst>
              <a:path w="67310" h="24129">
                <a:moveTo>
                  <a:pt x="67182" y="0"/>
                </a:moveTo>
                <a:lnTo>
                  <a:pt x="0" y="23964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88" name="object 188"/>
          <p:cNvSpPr/>
          <p:nvPr/>
        </p:nvSpPr>
        <p:spPr>
          <a:xfrm>
            <a:off x="5300345" y="5168010"/>
            <a:ext cx="67310" cy="24130"/>
          </a:xfrm>
          <a:custGeom>
            <a:avLst/>
            <a:gdLst/>
            <a:ahLst/>
            <a:cxnLst/>
            <a:rect l="l" t="t" r="r" b="b"/>
            <a:pathLst>
              <a:path w="67310" h="24129">
                <a:moveTo>
                  <a:pt x="67309" y="0"/>
                </a:moveTo>
                <a:lnTo>
                  <a:pt x="0" y="24002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89" name="object 189"/>
          <p:cNvSpPr/>
          <p:nvPr/>
        </p:nvSpPr>
        <p:spPr>
          <a:xfrm>
            <a:off x="5357621" y="5314441"/>
            <a:ext cx="67310" cy="24130"/>
          </a:xfrm>
          <a:custGeom>
            <a:avLst/>
            <a:gdLst/>
            <a:ahLst/>
            <a:cxnLst/>
            <a:rect l="l" t="t" r="r" b="b"/>
            <a:pathLst>
              <a:path w="67310" h="24129">
                <a:moveTo>
                  <a:pt x="67310" y="0"/>
                </a:moveTo>
                <a:lnTo>
                  <a:pt x="0" y="24003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90" name="object 190"/>
          <p:cNvSpPr/>
          <p:nvPr/>
        </p:nvSpPr>
        <p:spPr>
          <a:xfrm>
            <a:off x="5401564" y="5452109"/>
            <a:ext cx="67310" cy="24130"/>
          </a:xfrm>
          <a:custGeom>
            <a:avLst/>
            <a:gdLst/>
            <a:ahLst/>
            <a:cxnLst/>
            <a:rect l="l" t="t" r="r" b="b"/>
            <a:pathLst>
              <a:path w="67310" h="24129">
                <a:moveTo>
                  <a:pt x="67310" y="0"/>
                </a:moveTo>
                <a:lnTo>
                  <a:pt x="0" y="24002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91" name="object 191"/>
          <p:cNvSpPr/>
          <p:nvPr/>
        </p:nvSpPr>
        <p:spPr>
          <a:xfrm>
            <a:off x="5209413" y="4893690"/>
            <a:ext cx="67310" cy="24130"/>
          </a:xfrm>
          <a:custGeom>
            <a:avLst/>
            <a:gdLst/>
            <a:ahLst/>
            <a:cxnLst/>
            <a:rect l="l" t="t" r="r" b="b"/>
            <a:pathLst>
              <a:path w="67310" h="24129">
                <a:moveTo>
                  <a:pt x="67310" y="0"/>
                </a:moveTo>
                <a:lnTo>
                  <a:pt x="0" y="24002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92" name="object 192"/>
          <p:cNvSpPr/>
          <p:nvPr/>
        </p:nvSpPr>
        <p:spPr>
          <a:xfrm>
            <a:off x="5232019" y="5018785"/>
            <a:ext cx="67310" cy="24130"/>
          </a:xfrm>
          <a:custGeom>
            <a:avLst/>
            <a:gdLst/>
            <a:ahLst/>
            <a:cxnLst/>
            <a:rect l="l" t="t" r="r" b="b"/>
            <a:pathLst>
              <a:path w="67310" h="24129">
                <a:moveTo>
                  <a:pt x="67309" y="0"/>
                </a:moveTo>
                <a:lnTo>
                  <a:pt x="0" y="24002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93" name="object 193"/>
          <p:cNvSpPr/>
          <p:nvPr/>
        </p:nvSpPr>
        <p:spPr>
          <a:xfrm>
            <a:off x="5133340" y="4732020"/>
            <a:ext cx="67310" cy="24130"/>
          </a:xfrm>
          <a:custGeom>
            <a:avLst/>
            <a:gdLst/>
            <a:ahLst/>
            <a:cxnLst/>
            <a:rect l="l" t="t" r="r" b="b"/>
            <a:pathLst>
              <a:path w="67310" h="24129">
                <a:moveTo>
                  <a:pt x="67310" y="0"/>
                </a:moveTo>
                <a:lnTo>
                  <a:pt x="0" y="24002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94" name="object 194"/>
          <p:cNvSpPr/>
          <p:nvPr/>
        </p:nvSpPr>
        <p:spPr>
          <a:xfrm>
            <a:off x="5612638" y="6025781"/>
            <a:ext cx="67310" cy="24130"/>
          </a:xfrm>
          <a:custGeom>
            <a:avLst/>
            <a:gdLst/>
            <a:ahLst/>
            <a:cxnLst/>
            <a:rect l="l" t="t" r="r" b="b"/>
            <a:pathLst>
              <a:path w="67310" h="24129">
                <a:moveTo>
                  <a:pt x="67310" y="0"/>
                </a:moveTo>
                <a:lnTo>
                  <a:pt x="0" y="23977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95" name="object 195"/>
          <p:cNvSpPr/>
          <p:nvPr/>
        </p:nvSpPr>
        <p:spPr>
          <a:xfrm>
            <a:off x="5008117" y="4328414"/>
            <a:ext cx="67310" cy="24130"/>
          </a:xfrm>
          <a:custGeom>
            <a:avLst/>
            <a:gdLst/>
            <a:ahLst/>
            <a:cxnLst/>
            <a:rect l="l" t="t" r="r" b="b"/>
            <a:pathLst>
              <a:path w="67310" h="24129">
                <a:moveTo>
                  <a:pt x="67310" y="0"/>
                </a:moveTo>
                <a:lnTo>
                  <a:pt x="0" y="24003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96" name="object 196"/>
          <p:cNvSpPr/>
          <p:nvPr/>
        </p:nvSpPr>
        <p:spPr>
          <a:xfrm>
            <a:off x="5045964" y="4463160"/>
            <a:ext cx="67310" cy="24130"/>
          </a:xfrm>
          <a:custGeom>
            <a:avLst/>
            <a:gdLst/>
            <a:ahLst/>
            <a:cxnLst/>
            <a:rect l="l" t="t" r="r" b="b"/>
            <a:pathLst>
              <a:path w="67310" h="24129">
                <a:moveTo>
                  <a:pt x="67310" y="0"/>
                </a:moveTo>
                <a:lnTo>
                  <a:pt x="0" y="24002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97" name="object 197"/>
          <p:cNvSpPr/>
          <p:nvPr/>
        </p:nvSpPr>
        <p:spPr>
          <a:xfrm>
            <a:off x="5093461" y="4601336"/>
            <a:ext cx="67310" cy="24130"/>
          </a:xfrm>
          <a:custGeom>
            <a:avLst/>
            <a:gdLst/>
            <a:ahLst/>
            <a:cxnLst/>
            <a:rect l="l" t="t" r="r" b="b"/>
            <a:pathLst>
              <a:path w="67310" h="24129">
                <a:moveTo>
                  <a:pt x="67310" y="0"/>
                </a:moveTo>
                <a:lnTo>
                  <a:pt x="0" y="24002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98" name="object 198"/>
          <p:cNvSpPr/>
          <p:nvPr/>
        </p:nvSpPr>
        <p:spPr>
          <a:xfrm>
            <a:off x="4854321" y="3901185"/>
            <a:ext cx="67310" cy="24130"/>
          </a:xfrm>
          <a:custGeom>
            <a:avLst/>
            <a:gdLst/>
            <a:ahLst/>
            <a:cxnLst/>
            <a:rect l="l" t="t" r="r" b="b"/>
            <a:pathLst>
              <a:path w="67310" h="24129">
                <a:moveTo>
                  <a:pt x="67182" y="0"/>
                </a:moveTo>
                <a:lnTo>
                  <a:pt x="0" y="24002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99" name="object 199"/>
          <p:cNvSpPr/>
          <p:nvPr/>
        </p:nvSpPr>
        <p:spPr>
          <a:xfrm>
            <a:off x="4895722" y="4036440"/>
            <a:ext cx="67310" cy="24130"/>
          </a:xfrm>
          <a:custGeom>
            <a:avLst/>
            <a:gdLst/>
            <a:ahLst/>
            <a:cxnLst/>
            <a:rect l="l" t="t" r="r" b="b"/>
            <a:pathLst>
              <a:path w="67310" h="24129">
                <a:moveTo>
                  <a:pt x="67310" y="0"/>
                </a:moveTo>
                <a:lnTo>
                  <a:pt x="0" y="24002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200" name="object 200"/>
          <p:cNvSpPr/>
          <p:nvPr/>
        </p:nvSpPr>
        <p:spPr>
          <a:xfrm>
            <a:off x="4955413" y="4185411"/>
            <a:ext cx="67310" cy="24130"/>
          </a:xfrm>
          <a:custGeom>
            <a:avLst/>
            <a:gdLst/>
            <a:ahLst/>
            <a:cxnLst/>
            <a:rect l="l" t="t" r="r" b="b"/>
            <a:pathLst>
              <a:path w="67310" h="24129">
                <a:moveTo>
                  <a:pt x="67310" y="0"/>
                </a:moveTo>
                <a:lnTo>
                  <a:pt x="0" y="23875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201" name="object 201"/>
          <p:cNvSpPr/>
          <p:nvPr/>
        </p:nvSpPr>
        <p:spPr>
          <a:xfrm>
            <a:off x="4742941" y="3612260"/>
            <a:ext cx="67310" cy="24130"/>
          </a:xfrm>
          <a:custGeom>
            <a:avLst/>
            <a:gdLst/>
            <a:ahLst/>
            <a:cxnLst/>
            <a:rect l="l" t="t" r="r" b="b"/>
            <a:pathLst>
              <a:path w="67310" h="24129">
                <a:moveTo>
                  <a:pt x="67310" y="0"/>
                </a:moveTo>
                <a:lnTo>
                  <a:pt x="0" y="24002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202" name="object 202"/>
          <p:cNvSpPr/>
          <p:nvPr/>
        </p:nvSpPr>
        <p:spPr>
          <a:xfrm>
            <a:off x="4804790" y="3762121"/>
            <a:ext cx="67310" cy="24130"/>
          </a:xfrm>
          <a:custGeom>
            <a:avLst/>
            <a:gdLst/>
            <a:ahLst/>
            <a:cxnLst/>
            <a:rect l="l" t="t" r="r" b="b"/>
            <a:pathLst>
              <a:path w="67310" h="24129">
                <a:moveTo>
                  <a:pt x="67183" y="0"/>
                </a:moveTo>
                <a:lnTo>
                  <a:pt x="0" y="24002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203" name="object 203"/>
          <p:cNvSpPr/>
          <p:nvPr/>
        </p:nvSpPr>
        <p:spPr>
          <a:xfrm>
            <a:off x="4732020" y="2678302"/>
            <a:ext cx="458470" cy="786765"/>
          </a:xfrm>
          <a:custGeom>
            <a:avLst/>
            <a:gdLst/>
            <a:ahLst/>
            <a:cxnLst/>
            <a:rect l="l" t="t" r="r" b="b"/>
            <a:pathLst>
              <a:path w="458470" h="786764">
                <a:moveTo>
                  <a:pt x="0" y="0"/>
                </a:moveTo>
                <a:lnTo>
                  <a:pt x="9651" y="786638"/>
                </a:lnTo>
                <a:lnTo>
                  <a:pt x="458342" y="140462"/>
                </a:lnTo>
                <a:lnTo>
                  <a:pt x="0" y="0"/>
                </a:lnTo>
                <a:close/>
              </a:path>
            </a:pathLst>
          </a:custGeom>
          <a:solidFill>
            <a:srgbClr val="990000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204" name="object 204"/>
          <p:cNvSpPr/>
          <p:nvPr/>
        </p:nvSpPr>
        <p:spPr>
          <a:xfrm>
            <a:off x="4732020" y="2678302"/>
            <a:ext cx="458470" cy="786765"/>
          </a:xfrm>
          <a:custGeom>
            <a:avLst/>
            <a:gdLst/>
            <a:ahLst/>
            <a:cxnLst/>
            <a:rect l="l" t="t" r="r" b="b"/>
            <a:pathLst>
              <a:path w="458470" h="786764">
                <a:moveTo>
                  <a:pt x="458342" y="140462"/>
                </a:moveTo>
                <a:lnTo>
                  <a:pt x="9651" y="786638"/>
                </a:lnTo>
                <a:lnTo>
                  <a:pt x="0" y="0"/>
                </a:lnTo>
                <a:lnTo>
                  <a:pt x="458342" y="140462"/>
                </a:lnTo>
                <a:close/>
              </a:path>
            </a:pathLst>
          </a:custGeom>
          <a:ln w="63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205" name="object 205"/>
          <p:cNvSpPr/>
          <p:nvPr/>
        </p:nvSpPr>
        <p:spPr>
          <a:xfrm>
            <a:off x="3947414" y="860933"/>
            <a:ext cx="1607820" cy="5154295"/>
          </a:xfrm>
          <a:custGeom>
            <a:avLst/>
            <a:gdLst/>
            <a:ahLst/>
            <a:cxnLst/>
            <a:rect l="l" t="t" r="r" b="b"/>
            <a:pathLst>
              <a:path w="1607820" h="5154295">
                <a:moveTo>
                  <a:pt x="0" y="5154142"/>
                </a:moveTo>
                <a:lnTo>
                  <a:pt x="1607693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206" name="object 206"/>
          <p:cNvSpPr/>
          <p:nvPr/>
        </p:nvSpPr>
        <p:spPr>
          <a:xfrm>
            <a:off x="4883784" y="2908935"/>
            <a:ext cx="68580" cy="21590"/>
          </a:xfrm>
          <a:custGeom>
            <a:avLst/>
            <a:gdLst/>
            <a:ahLst/>
            <a:cxnLst/>
            <a:rect l="l" t="t" r="r" b="b"/>
            <a:pathLst>
              <a:path w="68579" h="21589">
                <a:moveTo>
                  <a:pt x="68199" y="21336"/>
                </a:move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207" name="object 207"/>
          <p:cNvSpPr/>
          <p:nvPr/>
        </p:nvSpPr>
        <p:spPr>
          <a:xfrm>
            <a:off x="4835271" y="3048507"/>
            <a:ext cx="68580" cy="21590"/>
          </a:xfrm>
          <a:custGeom>
            <a:avLst/>
            <a:gdLst/>
            <a:ahLst/>
            <a:cxnLst/>
            <a:rect l="l" t="t" r="r" b="b"/>
            <a:pathLst>
              <a:path w="68579" h="21589">
                <a:moveTo>
                  <a:pt x="68199" y="21208"/>
                </a:move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208" name="object 208"/>
          <p:cNvSpPr/>
          <p:nvPr/>
        </p:nvSpPr>
        <p:spPr>
          <a:xfrm>
            <a:off x="4794503" y="3195447"/>
            <a:ext cx="68580" cy="21590"/>
          </a:xfrm>
          <a:custGeom>
            <a:avLst/>
            <a:gdLst/>
            <a:ahLst/>
            <a:cxnLst/>
            <a:rect l="l" t="t" r="r" b="b"/>
            <a:pathLst>
              <a:path w="68579" h="21589">
                <a:moveTo>
                  <a:pt x="68199" y="21208"/>
                </a:move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209" name="object 209"/>
          <p:cNvSpPr/>
          <p:nvPr/>
        </p:nvSpPr>
        <p:spPr>
          <a:xfrm>
            <a:off x="5002148" y="2460370"/>
            <a:ext cx="68580" cy="21590"/>
          </a:xfrm>
          <a:custGeom>
            <a:avLst/>
            <a:gdLst/>
            <a:ahLst/>
            <a:cxnLst/>
            <a:rect l="l" t="t" r="r" b="b"/>
            <a:pathLst>
              <a:path w="68579" h="21589">
                <a:moveTo>
                  <a:pt x="68199" y="21208"/>
                </a:move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210" name="object 210"/>
          <p:cNvSpPr/>
          <p:nvPr/>
        </p:nvSpPr>
        <p:spPr>
          <a:xfrm>
            <a:off x="4967604" y="2619120"/>
            <a:ext cx="68580" cy="21590"/>
          </a:xfrm>
          <a:custGeom>
            <a:avLst/>
            <a:gdLst/>
            <a:ahLst/>
            <a:cxnLst/>
            <a:rect l="l" t="t" r="r" b="b"/>
            <a:pathLst>
              <a:path w="68579" h="21589">
                <a:moveTo>
                  <a:pt x="68199" y="21336"/>
                </a:move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211" name="object 211"/>
          <p:cNvSpPr/>
          <p:nvPr/>
        </p:nvSpPr>
        <p:spPr>
          <a:xfrm>
            <a:off x="4926710" y="2766060"/>
            <a:ext cx="68580" cy="21590"/>
          </a:xfrm>
          <a:custGeom>
            <a:avLst/>
            <a:gdLst/>
            <a:ahLst/>
            <a:cxnLst/>
            <a:rect l="l" t="t" r="r" b="b"/>
            <a:pathLst>
              <a:path w="68579" h="21589">
                <a:moveTo>
                  <a:pt x="68199" y="21209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212" name="object 212"/>
          <p:cNvSpPr/>
          <p:nvPr/>
        </p:nvSpPr>
        <p:spPr>
          <a:xfrm>
            <a:off x="5107432" y="2192147"/>
            <a:ext cx="68580" cy="21590"/>
          </a:xfrm>
          <a:custGeom>
            <a:avLst/>
            <a:gdLst/>
            <a:ahLst/>
            <a:cxnLst/>
            <a:rect l="l" t="t" r="r" b="b"/>
            <a:pathLst>
              <a:path w="68579" h="21589">
                <a:moveTo>
                  <a:pt x="68198" y="21336"/>
                </a:move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213" name="object 213"/>
          <p:cNvSpPr/>
          <p:nvPr/>
        </p:nvSpPr>
        <p:spPr>
          <a:xfrm>
            <a:off x="5062473" y="2336164"/>
            <a:ext cx="68580" cy="21590"/>
          </a:xfrm>
          <a:custGeom>
            <a:avLst/>
            <a:gdLst/>
            <a:ahLst/>
            <a:cxnLst/>
            <a:rect l="l" t="t" r="r" b="b"/>
            <a:pathLst>
              <a:path w="68579" h="21589">
                <a:moveTo>
                  <a:pt x="68199" y="21209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214" name="object 214"/>
          <p:cNvSpPr/>
          <p:nvPr/>
        </p:nvSpPr>
        <p:spPr>
          <a:xfrm>
            <a:off x="5149722" y="2040763"/>
            <a:ext cx="68580" cy="21590"/>
          </a:xfrm>
          <a:custGeom>
            <a:avLst/>
            <a:gdLst/>
            <a:ahLst/>
            <a:cxnLst/>
            <a:rect l="l" t="t" r="r" b="b"/>
            <a:pathLst>
              <a:path w="68579" h="21589">
                <a:moveTo>
                  <a:pt x="68199" y="21209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215" name="object 215"/>
          <p:cNvSpPr/>
          <p:nvPr/>
        </p:nvSpPr>
        <p:spPr>
          <a:xfrm>
            <a:off x="4748529" y="3337433"/>
            <a:ext cx="68580" cy="21590"/>
          </a:xfrm>
          <a:custGeom>
            <a:avLst/>
            <a:gdLst/>
            <a:ahLst/>
            <a:cxnLst/>
            <a:rect l="l" t="t" r="r" b="b"/>
            <a:pathLst>
              <a:path w="68579" h="21589">
                <a:moveTo>
                  <a:pt x="68199" y="21208"/>
                </a:move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216" name="object 216"/>
          <p:cNvSpPr/>
          <p:nvPr/>
        </p:nvSpPr>
        <p:spPr>
          <a:xfrm>
            <a:off x="5280533" y="1615947"/>
            <a:ext cx="68580" cy="21590"/>
          </a:xfrm>
          <a:custGeom>
            <a:avLst/>
            <a:gdLst/>
            <a:ahLst/>
            <a:cxnLst/>
            <a:rect l="l" t="t" r="r" b="b"/>
            <a:pathLst>
              <a:path w="68579" h="21589">
                <a:moveTo>
                  <a:pt x="68199" y="21209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217" name="object 217"/>
          <p:cNvSpPr/>
          <p:nvPr/>
        </p:nvSpPr>
        <p:spPr>
          <a:xfrm>
            <a:off x="5232527" y="1753870"/>
            <a:ext cx="68580" cy="21590"/>
          </a:xfrm>
          <a:custGeom>
            <a:avLst/>
            <a:gdLst/>
            <a:ahLst/>
            <a:cxnLst/>
            <a:rect l="l" t="t" r="r" b="b"/>
            <a:pathLst>
              <a:path w="68579" h="21589">
                <a:moveTo>
                  <a:pt x="68199" y="21335"/>
                </a:move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218" name="object 218"/>
          <p:cNvSpPr/>
          <p:nvPr/>
        </p:nvSpPr>
        <p:spPr>
          <a:xfrm>
            <a:off x="5196332" y="1907285"/>
            <a:ext cx="68580" cy="21590"/>
          </a:xfrm>
          <a:custGeom>
            <a:avLst/>
            <a:gdLst/>
            <a:ahLst/>
            <a:cxnLst/>
            <a:rect l="l" t="t" r="r" b="b"/>
            <a:pathLst>
              <a:path w="68579" h="21589">
                <a:moveTo>
                  <a:pt x="68198" y="21209"/>
                </a:move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219" name="object 219"/>
          <p:cNvSpPr/>
          <p:nvPr/>
        </p:nvSpPr>
        <p:spPr>
          <a:xfrm>
            <a:off x="5417311" y="1187958"/>
            <a:ext cx="68580" cy="21590"/>
          </a:xfrm>
          <a:custGeom>
            <a:avLst/>
            <a:gdLst/>
            <a:ahLst/>
            <a:cxnLst/>
            <a:rect l="l" t="t" r="r" b="b"/>
            <a:pathLst>
              <a:path w="68579" h="21590">
                <a:moveTo>
                  <a:pt x="68199" y="21336"/>
                </a:move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220" name="object 220"/>
          <p:cNvSpPr/>
          <p:nvPr/>
        </p:nvSpPr>
        <p:spPr>
          <a:xfrm>
            <a:off x="5374004" y="1332357"/>
            <a:ext cx="68580" cy="21590"/>
          </a:xfrm>
          <a:custGeom>
            <a:avLst/>
            <a:gdLst/>
            <a:ahLst/>
            <a:cxnLst/>
            <a:rect l="l" t="t" r="r" b="b"/>
            <a:pathLst>
              <a:path w="68579" h="21590">
                <a:moveTo>
                  <a:pt x="68199" y="21335"/>
                </a:move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221" name="object 221"/>
          <p:cNvSpPr/>
          <p:nvPr/>
        </p:nvSpPr>
        <p:spPr>
          <a:xfrm>
            <a:off x="5326379" y="1468882"/>
            <a:ext cx="68580" cy="21590"/>
          </a:xfrm>
          <a:custGeom>
            <a:avLst/>
            <a:gdLst/>
            <a:ahLst/>
            <a:cxnLst/>
            <a:rect l="l" t="t" r="r" b="b"/>
            <a:pathLst>
              <a:path w="68579" h="21590">
                <a:moveTo>
                  <a:pt x="68199" y="21335"/>
                </a:move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222" name="object 222"/>
          <p:cNvSpPr/>
          <p:nvPr/>
        </p:nvSpPr>
        <p:spPr>
          <a:xfrm>
            <a:off x="5508752" y="905510"/>
            <a:ext cx="68580" cy="21590"/>
          </a:xfrm>
          <a:custGeom>
            <a:avLst/>
            <a:gdLst/>
            <a:ahLst/>
            <a:cxnLst/>
            <a:rect l="l" t="t" r="r" b="b"/>
            <a:pathLst>
              <a:path w="68579" h="21590">
                <a:moveTo>
                  <a:pt x="68199" y="21336"/>
                </a:move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223" name="object 223"/>
          <p:cNvSpPr/>
          <p:nvPr/>
        </p:nvSpPr>
        <p:spPr>
          <a:xfrm>
            <a:off x="5456046" y="1037082"/>
            <a:ext cx="68580" cy="21590"/>
          </a:xfrm>
          <a:custGeom>
            <a:avLst/>
            <a:gdLst/>
            <a:ahLst/>
            <a:cxnLst/>
            <a:rect l="l" t="t" r="r" b="b"/>
            <a:pathLst>
              <a:path w="68579" h="21590">
                <a:moveTo>
                  <a:pt x="68199" y="21208"/>
                </a:move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224" name="object 224"/>
          <p:cNvSpPr/>
          <p:nvPr/>
        </p:nvSpPr>
        <p:spPr>
          <a:xfrm>
            <a:off x="4029202" y="5627370"/>
            <a:ext cx="68580" cy="21590"/>
          </a:xfrm>
          <a:custGeom>
            <a:avLst/>
            <a:gdLst/>
            <a:ahLst/>
            <a:cxnLst/>
            <a:rect l="l" t="t" r="r" b="b"/>
            <a:pathLst>
              <a:path w="68579" h="21589">
                <a:moveTo>
                  <a:pt x="68199" y="21272"/>
                </a:move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225" name="object 225"/>
          <p:cNvSpPr/>
          <p:nvPr/>
        </p:nvSpPr>
        <p:spPr>
          <a:xfrm>
            <a:off x="3986276" y="5770308"/>
            <a:ext cx="68580" cy="21590"/>
          </a:xfrm>
          <a:custGeom>
            <a:avLst/>
            <a:gdLst/>
            <a:ahLst/>
            <a:cxnLst/>
            <a:rect l="l" t="t" r="r" b="b"/>
            <a:pathLst>
              <a:path w="68579" h="21589">
                <a:moveTo>
                  <a:pt x="68199" y="21259"/>
                </a:move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226" name="object 226"/>
          <p:cNvSpPr/>
          <p:nvPr/>
        </p:nvSpPr>
        <p:spPr>
          <a:xfrm>
            <a:off x="3945509" y="5917209"/>
            <a:ext cx="68580" cy="21590"/>
          </a:xfrm>
          <a:custGeom>
            <a:avLst/>
            <a:gdLst/>
            <a:ahLst/>
            <a:cxnLst/>
            <a:rect l="l" t="t" r="r" b="b"/>
            <a:pathLst>
              <a:path w="68579" h="21589">
                <a:moveTo>
                  <a:pt x="68199" y="21272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227" name="object 227"/>
          <p:cNvSpPr/>
          <p:nvPr/>
        </p:nvSpPr>
        <p:spPr>
          <a:xfrm>
            <a:off x="4169028" y="5200396"/>
            <a:ext cx="68580" cy="21590"/>
          </a:xfrm>
          <a:custGeom>
            <a:avLst/>
            <a:gdLst/>
            <a:ahLst/>
            <a:cxnLst/>
            <a:rect l="l" t="t" r="r" b="b"/>
            <a:pathLst>
              <a:path w="68579" h="21589">
                <a:moveTo>
                  <a:pt x="68199" y="21208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228" name="object 228"/>
          <p:cNvSpPr/>
          <p:nvPr/>
        </p:nvSpPr>
        <p:spPr>
          <a:xfrm>
            <a:off x="4124197" y="5344414"/>
            <a:ext cx="68580" cy="21590"/>
          </a:xfrm>
          <a:custGeom>
            <a:avLst/>
            <a:gdLst/>
            <a:ahLst/>
            <a:cxnLst/>
            <a:rect l="l" t="t" r="r" b="b"/>
            <a:pathLst>
              <a:path w="68579" h="21589">
                <a:moveTo>
                  <a:pt x="68199" y="21209"/>
                </a:move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229" name="object 229"/>
          <p:cNvSpPr/>
          <p:nvPr/>
        </p:nvSpPr>
        <p:spPr>
          <a:xfrm>
            <a:off x="4080255" y="5485257"/>
            <a:ext cx="68580" cy="21590"/>
          </a:xfrm>
          <a:custGeom>
            <a:avLst/>
            <a:gdLst/>
            <a:ahLst/>
            <a:cxnLst/>
            <a:rect l="l" t="t" r="r" b="b"/>
            <a:pathLst>
              <a:path w="68579" h="21589">
                <a:moveTo>
                  <a:pt x="68199" y="21336"/>
                </a:move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230" name="object 230"/>
          <p:cNvSpPr/>
          <p:nvPr/>
        </p:nvSpPr>
        <p:spPr>
          <a:xfrm>
            <a:off x="4258436" y="4914010"/>
            <a:ext cx="68580" cy="21590"/>
          </a:xfrm>
          <a:custGeom>
            <a:avLst/>
            <a:gdLst/>
            <a:ahLst/>
            <a:cxnLst/>
            <a:rect l="l" t="t" r="r" b="b"/>
            <a:pathLst>
              <a:path w="68579" h="21589">
                <a:moveTo>
                  <a:pt x="68199" y="21208"/>
                </a:move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231" name="object 231"/>
          <p:cNvSpPr/>
          <p:nvPr/>
        </p:nvSpPr>
        <p:spPr>
          <a:xfrm>
            <a:off x="4209922" y="5053457"/>
            <a:ext cx="68580" cy="21590"/>
          </a:xfrm>
          <a:custGeom>
            <a:avLst/>
            <a:gdLst/>
            <a:ahLst/>
            <a:cxnLst/>
            <a:rect l="l" t="t" r="r" b="b"/>
            <a:pathLst>
              <a:path w="68579" h="21589">
                <a:moveTo>
                  <a:pt x="68199" y="21336"/>
                </a:move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232" name="object 232"/>
          <p:cNvSpPr/>
          <p:nvPr/>
        </p:nvSpPr>
        <p:spPr>
          <a:xfrm>
            <a:off x="4301363" y="4771009"/>
            <a:ext cx="68580" cy="21590"/>
          </a:xfrm>
          <a:custGeom>
            <a:avLst/>
            <a:gdLst/>
            <a:ahLst/>
            <a:cxnLst/>
            <a:rect l="l" t="t" r="r" b="b"/>
            <a:pathLst>
              <a:path w="68579" h="21589">
                <a:moveTo>
                  <a:pt x="68199" y="21336"/>
                </a:move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233" name="object 233"/>
          <p:cNvSpPr/>
          <p:nvPr/>
        </p:nvSpPr>
        <p:spPr>
          <a:xfrm>
            <a:off x="3889247" y="6044323"/>
            <a:ext cx="68580" cy="21590"/>
          </a:xfrm>
          <a:custGeom>
            <a:avLst/>
            <a:gdLst/>
            <a:ahLst/>
            <a:cxnLst/>
            <a:rect l="l" t="t" r="r" b="b"/>
            <a:pathLst>
              <a:path w="68579" h="21589">
                <a:moveTo>
                  <a:pt x="68199" y="21272"/>
                </a:move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234" name="object 234"/>
          <p:cNvSpPr/>
          <p:nvPr/>
        </p:nvSpPr>
        <p:spPr>
          <a:xfrm>
            <a:off x="4437126" y="4341114"/>
            <a:ext cx="68580" cy="21590"/>
          </a:xfrm>
          <a:custGeom>
            <a:avLst/>
            <a:gdLst/>
            <a:ahLst/>
            <a:cxnLst/>
            <a:rect l="l" t="t" r="r" b="b"/>
            <a:pathLst>
              <a:path w="68579" h="21589">
                <a:moveTo>
                  <a:pt x="68199" y="21209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235" name="object 235"/>
          <p:cNvSpPr/>
          <p:nvPr/>
        </p:nvSpPr>
        <p:spPr>
          <a:xfrm>
            <a:off x="4381246" y="4466716"/>
            <a:ext cx="68580" cy="21590"/>
          </a:xfrm>
          <a:custGeom>
            <a:avLst/>
            <a:gdLst/>
            <a:ahLst/>
            <a:cxnLst/>
            <a:rect l="l" t="t" r="r" b="b"/>
            <a:pathLst>
              <a:path w="68579" h="21589">
                <a:moveTo>
                  <a:pt x="68199" y="21208"/>
                </a:move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236" name="object 236"/>
          <p:cNvSpPr/>
          <p:nvPr/>
        </p:nvSpPr>
        <p:spPr>
          <a:xfrm>
            <a:off x="4340097" y="4620133"/>
            <a:ext cx="68580" cy="21590"/>
          </a:xfrm>
          <a:custGeom>
            <a:avLst/>
            <a:gdLst/>
            <a:ahLst/>
            <a:cxnLst/>
            <a:rect l="l" t="t" r="r" b="b"/>
            <a:pathLst>
              <a:path w="68579" h="21589">
                <a:moveTo>
                  <a:pt x="68199" y="21336"/>
                </a:move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237" name="object 237"/>
          <p:cNvSpPr/>
          <p:nvPr/>
        </p:nvSpPr>
        <p:spPr>
          <a:xfrm>
            <a:off x="4570857" y="3912234"/>
            <a:ext cx="68580" cy="21590"/>
          </a:xfrm>
          <a:custGeom>
            <a:avLst/>
            <a:gdLst/>
            <a:ahLst/>
            <a:cxnLst/>
            <a:rect l="l" t="t" r="r" b="b"/>
            <a:pathLst>
              <a:path w="68579" h="21589">
                <a:moveTo>
                  <a:pt x="68198" y="21208"/>
                </a:move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238" name="object 238"/>
          <p:cNvSpPr/>
          <p:nvPr/>
        </p:nvSpPr>
        <p:spPr>
          <a:xfrm>
            <a:off x="4517897" y="4050284"/>
            <a:ext cx="68580" cy="21590"/>
          </a:xfrm>
          <a:custGeom>
            <a:avLst/>
            <a:gdLst/>
            <a:ahLst/>
            <a:cxnLst/>
            <a:rect l="l" t="t" r="r" b="b"/>
            <a:pathLst>
              <a:path w="68579" h="21589">
                <a:moveTo>
                  <a:pt x="68072" y="21336"/>
                </a:move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239" name="object 239"/>
          <p:cNvSpPr/>
          <p:nvPr/>
        </p:nvSpPr>
        <p:spPr>
          <a:xfrm>
            <a:off x="4481576" y="4198620"/>
            <a:ext cx="68580" cy="21590"/>
          </a:xfrm>
          <a:custGeom>
            <a:avLst/>
            <a:gdLst/>
            <a:ahLst/>
            <a:cxnLst/>
            <a:rect l="l" t="t" r="r" b="b"/>
            <a:pathLst>
              <a:path w="68579" h="21589">
                <a:moveTo>
                  <a:pt x="68199" y="21335"/>
                </a:move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240" name="object 240"/>
          <p:cNvSpPr/>
          <p:nvPr/>
        </p:nvSpPr>
        <p:spPr>
          <a:xfrm>
            <a:off x="4654677" y="3622421"/>
            <a:ext cx="68580" cy="21590"/>
          </a:xfrm>
          <a:custGeom>
            <a:avLst/>
            <a:gdLst/>
            <a:ahLst/>
            <a:cxnLst/>
            <a:rect l="l" t="t" r="r" b="b"/>
            <a:pathLst>
              <a:path w="68579" h="21589">
                <a:moveTo>
                  <a:pt x="68199" y="21208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241" name="object 241"/>
          <p:cNvSpPr/>
          <p:nvPr/>
        </p:nvSpPr>
        <p:spPr>
          <a:xfrm>
            <a:off x="4612259" y="3763771"/>
            <a:ext cx="68580" cy="21590"/>
          </a:xfrm>
          <a:custGeom>
            <a:avLst/>
            <a:gdLst/>
            <a:ahLst/>
            <a:cxnLst/>
            <a:rect l="l" t="t" r="r" b="b"/>
            <a:pathLst>
              <a:path w="68579" h="21589">
                <a:moveTo>
                  <a:pt x="68199" y="21335"/>
                </a:move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242" name="object 242"/>
          <p:cNvSpPr/>
          <p:nvPr/>
        </p:nvSpPr>
        <p:spPr>
          <a:xfrm>
            <a:off x="5361685" y="5224547"/>
            <a:ext cx="279400" cy="444500"/>
          </a:xfrm>
          <a:custGeom>
            <a:avLst/>
            <a:gdLst/>
            <a:ahLst/>
            <a:cxnLst/>
            <a:rect l="l" t="t" r="r" b="b"/>
            <a:pathLst>
              <a:path w="279400" h="444500">
                <a:moveTo>
                  <a:pt x="244254" y="45235"/>
                </a:moveTo>
                <a:lnTo>
                  <a:pt x="140180" y="45235"/>
                </a:lnTo>
                <a:lnTo>
                  <a:pt x="156463" y="47476"/>
                </a:lnTo>
                <a:lnTo>
                  <a:pt x="172799" y="52574"/>
                </a:lnTo>
                <a:lnTo>
                  <a:pt x="209803" y="83417"/>
                </a:lnTo>
                <a:lnTo>
                  <a:pt x="223734" y="127101"/>
                </a:lnTo>
                <a:lnTo>
                  <a:pt x="221996" y="142218"/>
                </a:lnTo>
                <a:lnTo>
                  <a:pt x="200056" y="178175"/>
                </a:lnTo>
                <a:lnTo>
                  <a:pt x="148195" y="210583"/>
                </a:lnTo>
                <a:lnTo>
                  <a:pt x="135588" y="218132"/>
                </a:lnTo>
                <a:lnTo>
                  <a:pt x="101568" y="244643"/>
                </a:lnTo>
                <a:lnTo>
                  <a:pt x="77597" y="282838"/>
                </a:lnTo>
                <a:lnTo>
                  <a:pt x="65912" y="326876"/>
                </a:lnTo>
                <a:lnTo>
                  <a:pt x="116204" y="337798"/>
                </a:lnTo>
                <a:lnTo>
                  <a:pt x="119893" y="323318"/>
                </a:lnTo>
                <a:lnTo>
                  <a:pt x="123563" y="311001"/>
                </a:lnTo>
                <a:lnTo>
                  <a:pt x="142718" y="276062"/>
                </a:lnTo>
                <a:lnTo>
                  <a:pt x="174363" y="253212"/>
                </a:lnTo>
                <a:lnTo>
                  <a:pt x="188340" y="245215"/>
                </a:lnTo>
                <a:lnTo>
                  <a:pt x="209393" y="232832"/>
                </a:lnTo>
                <a:lnTo>
                  <a:pt x="241258" y="209782"/>
                </a:lnTo>
                <a:lnTo>
                  <a:pt x="267334" y="176666"/>
                </a:lnTo>
                <a:lnTo>
                  <a:pt x="279269" y="126809"/>
                </a:lnTo>
                <a:lnTo>
                  <a:pt x="276986" y="103816"/>
                </a:lnTo>
                <a:lnTo>
                  <a:pt x="269656" y="81609"/>
                </a:lnTo>
                <a:lnTo>
                  <a:pt x="257301" y="60176"/>
                </a:lnTo>
                <a:lnTo>
                  <a:pt x="244254" y="45235"/>
                </a:lnTo>
                <a:close/>
              </a:path>
              <a:path w="279400" h="444500">
                <a:moveTo>
                  <a:pt x="136594" y="0"/>
                </a:moveTo>
                <a:lnTo>
                  <a:pt x="85679" y="5472"/>
                </a:lnTo>
                <a:lnTo>
                  <a:pt x="43219" y="29138"/>
                </a:lnTo>
                <a:lnTo>
                  <a:pt x="11596" y="70044"/>
                </a:lnTo>
                <a:lnTo>
                  <a:pt x="0" y="96879"/>
                </a:lnTo>
                <a:lnTo>
                  <a:pt x="52324" y="115040"/>
                </a:lnTo>
                <a:lnTo>
                  <a:pt x="61348" y="95277"/>
                </a:lnTo>
                <a:lnTo>
                  <a:pt x="71659" y="78861"/>
                </a:lnTo>
                <a:lnTo>
                  <a:pt x="109993" y="49565"/>
                </a:lnTo>
                <a:lnTo>
                  <a:pt x="140180" y="45235"/>
                </a:lnTo>
                <a:lnTo>
                  <a:pt x="244254" y="45235"/>
                </a:lnTo>
                <a:lnTo>
                  <a:pt x="240395" y="40816"/>
                </a:lnTo>
                <a:lnTo>
                  <a:pt x="219392" y="25028"/>
                </a:lnTo>
                <a:lnTo>
                  <a:pt x="194294" y="12813"/>
                </a:lnTo>
                <a:lnTo>
                  <a:pt x="165100" y="4169"/>
                </a:lnTo>
                <a:lnTo>
                  <a:pt x="136594" y="0"/>
                </a:lnTo>
                <a:close/>
              </a:path>
              <a:path w="279400" h="444500">
                <a:moveTo>
                  <a:pt x="52831" y="371465"/>
                </a:moveTo>
                <a:lnTo>
                  <a:pt x="39750" y="431066"/>
                </a:lnTo>
                <a:lnTo>
                  <a:pt x="99313" y="444147"/>
                </a:lnTo>
                <a:lnTo>
                  <a:pt x="112394" y="384546"/>
                </a:lnTo>
                <a:lnTo>
                  <a:pt x="52831" y="37146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243" name="object 243"/>
          <p:cNvSpPr txBox="1"/>
          <p:nvPr/>
        </p:nvSpPr>
        <p:spPr>
          <a:xfrm>
            <a:off x="6452108" y="1720088"/>
            <a:ext cx="36449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800" spc="-5" dirty="0">
                <a:solidFill>
                  <a:prstClr val="black"/>
                </a:solidFill>
                <a:latin typeface="Bahnschrift SemiLight Condensed" panose="020B0502040204020203" pitchFamily="34" charset="0"/>
                <a:cs typeface="Arial"/>
              </a:rPr>
              <a:t>?</a:t>
            </a:r>
            <a:endParaRPr sz="4800">
              <a:solidFill>
                <a:prstClr val="black"/>
              </a:solidFill>
              <a:latin typeface="Bahnschrift SemiLight Condensed" panose="020B0502040204020203" pitchFamily="34" charset="0"/>
              <a:cs typeface="Arial"/>
            </a:endParaRPr>
          </a:p>
        </p:txBody>
      </p:sp>
      <p:sp>
        <p:nvSpPr>
          <p:cNvPr id="244" name="object 244"/>
          <p:cNvSpPr/>
          <p:nvPr/>
        </p:nvSpPr>
        <p:spPr>
          <a:xfrm>
            <a:off x="4676838" y="3424237"/>
            <a:ext cx="117475" cy="11747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245" name="object 245"/>
          <p:cNvSpPr/>
          <p:nvPr/>
        </p:nvSpPr>
        <p:spPr>
          <a:xfrm>
            <a:off x="2687192" y="1423669"/>
            <a:ext cx="4126712" cy="412671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246" name="object 246"/>
          <p:cNvSpPr/>
          <p:nvPr/>
        </p:nvSpPr>
        <p:spPr>
          <a:xfrm>
            <a:off x="8524875" y="1125600"/>
            <a:ext cx="241300" cy="936625"/>
          </a:xfrm>
          <a:custGeom>
            <a:avLst/>
            <a:gdLst/>
            <a:ahLst/>
            <a:cxnLst/>
            <a:rect l="l" t="t" r="r" b="b"/>
            <a:pathLst>
              <a:path w="241300" h="936625">
                <a:moveTo>
                  <a:pt x="0" y="936625"/>
                </a:moveTo>
                <a:lnTo>
                  <a:pt x="241300" y="936625"/>
                </a:lnTo>
                <a:lnTo>
                  <a:pt x="241300" y="0"/>
                </a:lnTo>
                <a:lnTo>
                  <a:pt x="0" y="0"/>
                </a:lnTo>
                <a:lnTo>
                  <a:pt x="0" y="936625"/>
                </a:lnTo>
                <a:close/>
              </a:path>
            </a:pathLst>
          </a:custGeom>
          <a:solidFill>
            <a:srgbClr val="990000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247" name="object 247"/>
          <p:cNvSpPr/>
          <p:nvPr/>
        </p:nvSpPr>
        <p:spPr>
          <a:xfrm>
            <a:off x="8524875" y="2062226"/>
            <a:ext cx="241300" cy="1027430"/>
          </a:xfrm>
          <a:custGeom>
            <a:avLst/>
            <a:gdLst/>
            <a:ahLst/>
            <a:cxnLst/>
            <a:rect l="l" t="t" r="r" b="b"/>
            <a:pathLst>
              <a:path w="241300" h="1027430">
                <a:moveTo>
                  <a:pt x="0" y="1027049"/>
                </a:moveTo>
                <a:lnTo>
                  <a:pt x="241300" y="1027049"/>
                </a:lnTo>
                <a:lnTo>
                  <a:pt x="241300" y="0"/>
                </a:lnTo>
                <a:lnTo>
                  <a:pt x="0" y="0"/>
                </a:lnTo>
                <a:lnTo>
                  <a:pt x="0" y="1027049"/>
                </a:lnTo>
                <a:close/>
              </a:path>
            </a:pathLst>
          </a:custGeom>
          <a:solidFill>
            <a:srgbClr val="EF3E1C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248" name="object 248"/>
          <p:cNvSpPr/>
          <p:nvPr/>
        </p:nvSpPr>
        <p:spPr>
          <a:xfrm>
            <a:off x="8524875" y="3089275"/>
            <a:ext cx="241300" cy="1025525"/>
          </a:xfrm>
          <a:custGeom>
            <a:avLst/>
            <a:gdLst/>
            <a:ahLst/>
            <a:cxnLst/>
            <a:rect l="l" t="t" r="r" b="b"/>
            <a:pathLst>
              <a:path w="241300" h="1025525">
                <a:moveTo>
                  <a:pt x="0" y="1025525"/>
                </a:moveTo>
                <a:lnTo>
                  <a:pt x="241300" y="1025525"/>
                </a:lnTo>
                <a:lnTo>
                  <a:pt x="241300" y="0"/>
                </a:lnTo>
                <a:lnTo>
                  <a:pt x="0" y="0"/>
                </a:lnTo>
                <a:lnTo>
                  <a:pt x="0" y="1025525"/>
                </a:lnTo>
                <a:close/>
              </a:path>
            </a:pathLst>
          </a:custGeom>
          <a:solidFill>
            <a:srgbClr val="EE7B1D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249" name="object 249"/>
          <p:cNvSpPr/>
          <p:nvPr/>
        </p:nvSpPr>
        <p:spPr>
          <a:xfrm>
            <a:off x="8524875" y="4114800"/>
            <a:ext cx="241300" cy="1025525"/>
          </a:xfrm>
          <a:custGeom>
            <a:avLst/>
            <a:gdLst/>
            <a:ahLst/>
            <a:cxnLst/>
            <a:rect l="l" t="t" r="r" b="b"/>
            <a:pathLst>
              <a:path w="241300" h="1025525">
                <a:moveTo>
                  <a:pt x="0" y="1025525"/>
                </a:moveTo>
                <a:lnTo>
                  <a:pt x="241300" y="1025525"/>
                </a:lnTo>
                <a:lnTo>
                  <a:pt x="241300" y="0"/>
                </a:lnTo>
                <a:lnTo>
                  <a:pt x="0" y="0"/>
                </a:lnTo>
                <a:lnTo>
                  <a:pt x="0" y="1025525"/>
                </a:lnTo>
                <a:close/>
              </a:path>
            </a:pathLst>
          </a:custGeom>
          <a:solidFill>
            <a:srgbClr val="ECB11F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250" name="object 250"/>
          <p:cNvSpPr/>
          <p:nvPr/>
        </p:nvSpPr>
        <p:spPr>
          <a:xfrm>
            <a:off x="8524875" y="5140325"/>
            <a:ext cx="241300" cy="1025525"/>
          </a:xfrm>
          <a:custGeom>
            <a:avLst/>
            <a:gdLst/>
            <a:ahLst/>
            <a:cxnLst/>
            <a:rect l="l" t="t" r="r" b="b"/>
            <a:pathLst>
              <a:path w="241300" h="1025525">
                <a:moveTo>
                  <a:pt x="0" y="1025525"/>
                </a:moveTo>
                <a:lnTo>
                  <a:pt x="241300" y="1025525"/>
                </a:lnTo>
                <a:lnTo>
                  <a:pt x="241300" y="0"/>
                </a:lnTo>
                <a:lnTo>
                  <a:pt x="0" y="0"/>
                </a:lnTo>
                <a:lnTo>
                  <a:pt x="0" y="1025525"/>
                </a:lnTo>
                <a:close/>
              </a:path>
            </a:pathLst>
          </a:custGeom>
          <a:solidFill>
            <a:srgbClr val="ECF11A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251" name="object 251"/>
          <p:cNvSpPr txBox="1"/>
          <p:nvPr/>
        </p:nvSpPr>
        <p:spPr>
          <a:xfrm>
            <a:off x="8370569" y="4480940"/>
            <a:ext cx="67818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dirty="0">
                <a:solidFill>
                  <a:prstClr val="black"/>
                </a:solidFill>
                <a:latin typeface="Bahnschrift SemiLight Condensed" panose="020B0502040204020203" pitchFamily="34" charset="0"/>
                <a:cs typeface="Arial"/>
              </a:rPr>
              <a:t>50-60</a:t>
            </a:r>
            <a:endParaRPr sz="2000">
              <a:solidFill>
                <a:prstClr val="black"/>
              </a:solidFill>
              <a:latin typeface="Bahnschrift SemiLight Condensed" panose="020B0502040204020203" pitchFamily="34" charset="0"/>
              <a:cs typeface="Arial"/>
            </a:endParaRPr>
          </a:p>
        </p:txBody>
      </p:sp>
      <p:sp>
        <p:nvSpPr>
          <p:cNvPr id="252" name="object 252"/>
          <p:cNvSpPr txBox="1"/>
          <p:nvPr/>
        </p:nvSpPr>
        <p:spPr>
          <a:xfrm>
            <a:off x="8370569" y="3401314"/>
            <a:ext cx="67818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000" dirty="0">
                <a:solidFill>
                  <a:prstClr val="black"/>
                </a:solidFill>
                <a:latin typeface="Bahnschrift SemiLight Condensed" panose="020B0502040204020203" pitchFamily="34" charset="0"/>
                <a:cs typeface="Arial"/>
              </a:rPr>
              <a:t>70-80</a:t>
            </a:r>
            <a:endParaRPr sz="2000">
              <a:solidFill>
                <a:prstClr val="black"/>
              </a:solidFill>
              <a:latin typeface="Bahnschrift SemiLight Condensed" panose="020B0502040204020203" pitchFamily="34" charset="0"/>
              <a:cs typeface="Arial"/>
            </a:endParaRPr>
          </a:p>
        </p:txBody>
      </p:sp>
      <p:sp>
        <p:nvSpPr>
          <p:cNvPr id="253" name="object 253"/>
          <p:cNvSpPr txBox="1"/>
          <p:nvPr/>
        </p:nvSpPr>
        <p:spPr>
          <a:xfrm>
            <a:off x="7663942" y="1296999"/>
            <a:ext cx="140017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b="1" spc="-5" dirty="0">
                <a:solidFill>
                  <a:prstClr val="black"/>
                </a:solidFill>
                <a:latin typeface="Bahnschrift SemiLight Condensed" panose="020B0502040204020203" pitchFamily="34" charset="0"/>
                <a:cs typeface="Arial"/>
              </a:rPr>
              <a:t>Zadnji</a:t>
            </a:r>
            <a:r>
              <a:rPr sz="1600" b="1" spc="-50" dirty="0">
                <a:solidFill>
                  <a:prstClr val="black"/>
                </a:solidFill>
                <a:latin typeface="Bahnschrift SemiLight Condensed" panose="020B0502040204020203" pitchFamily="34" charset="0"/>
                <a:cs typeface="Arial"/>
              </a:rPr>
              <a:t> </a:t>
            </a:r>
            <a:r>
              <a:rPr sz="1600" b="1" spc="-5" dirty="0">
                <a:solidFill>
                  <a:prstClr val="black"/>
                </a:solidFill>
                <a:latin typeface="Bahnschrift SemiLight Condensed" panose="020B0502040204020203" pitchFamily="34" charset="0"/>
                <a:cs typeface="Arial"/>
              </a:rPr>
              <a:t>podatki</a:t>
            </a:r>
            <a:endParaRPr sz="1600">
              <a:solidFill>
                <a:prstClr val="black"/>
              </a:solidFill>
              <a:latin typeface="Bahnschrift SemiLight Condensed" panose="020B0502040204020203" pitchFamily="34" charset="0"/>
              <a:cs typeface="Arial"/>
            </a:endParaRPr>
          </a:p>
        </p:txBody>
      </p:sp>
      <p:sp>
        <p:nvSpPr>
          <p:cNvPr id="254" name="object 254"/>
          <p:cNvSpPr txBox="1"/>
          <p:nvPr/>
        </p:nvSpPr>
        <p:spPr>
          <a:xfrm>
            <a:off x="8370569" y="2302510"/>
            <a:ext cx="67818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000" dirty="0">
                <a:solidFill>
                  <a:prstClr val="black"/>
                </a:solidFill>
                <a:latin typeface="Bahnschrift SemiLight Condensed" panose="020B0502040204020203" pitchFamily="34" charset="0"/>
                <a:cs typeface="Arial"/>
              </a:rPr>
              <a:t>90-00</a:t>
            </a:r>
            <a:endParaRPr sz="2000">
              <a:solidFill>
                <a:prstClr val="black"/>
              </a:solidFill>
              <a:latin typeface="Bahnschrift SemiLight Condensed" panose="020B0502040204020203" pitchFamily="34" charset="0"/>
              <a:cs typeface="Arial"/>
            </a:endParaRPr>
          </a:p>
        </p:txBody>
      </p:sp>
      <p:sp>
        <p:nvSpPr>
          <p:cNvPr id="255" name="object 255"/>
          <p:cNvSpPr txBox="1"/>
          <p:nvPr/>
        </p:nvSpPr>
        <p:spPr>
          <a:xfrm>
            <a:off x="8280018" y="5330444"/>
            <a:ext cx="83693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b="1" dirty="0">
                <a:solidFill>
                  <a:prstClr val="black"/>
                </a:solidFill>
                <a:latin typeface="Bahnschrift SemiLight Condensed" panose="020B0502040204020203" pitchFamily="34" charset="0"/>
                <a:cs typeface="Arial"/>
              </a:rPr>
              <a:t>Pr</a:t>
            </a:r>
            <a:r>
              <a:rPr sz="1600" b="1" spc="-10" dirty="0">
                <a:solidFill>
                  <a:prstClr val="black"/>
                </a:solidFill>
                <a:latin typeface="Bahnschrift SemiLight Condensed" panose="020B0502040204020203" pitchFamily="34" charset="0"/>
                <a:cs typeface="Arial"/>
              </a:rPr>
              <a:t>edind.</a:t>
            </a:r>
            <a:endParaRPr sz="1600">
              <a:solidFill>
                <a:prstClr val="black"/>
              </a:solidFill>
              <a:latin typeface="Bahnschrift SemiLight Condensed" panose="020B0502040204020203" pitchFamily="34" charset="0"/>
              <a:cs typeface="Arial"/>
            </a:endParaRPr>
          </a:p>
        </p:txBody>
      </p:sp>
      <p:sp>
        <p:nvSpPr>
          <p:cNvPr id="256" name="object 256"/>
          <p:cNvSpPr txBox="1"/>
          <p:nvPr/>
        </p:nvSpPr>
        <p:spPr>
          <a:xfrm>
            <a:off x="2779522" y="4238320"/>
            <a:ext cx="36512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800" dirty="0">
                <a:solidFill>
                  <a:prstClr val="black"/>
                </a:solidFill>
                <a:latin typeface="Bahnschrift SemiLight Condensed" panose="020B0502040204020203" pitchFamily="34" charset="0"/>
                <a:cs typeface="Arial"/>
              </a:rPr>
              <a:t>?</a:t>
            </a:r>
            <a:endParaRPr sz="4800">
              <a:solidFill>
                <a:prstClr val="black"/>
              </a:solidFill>
              <a:latin typeface="Bahnschrift SemiLight Condensed" panose="020B0502040204020203" pitchFamily="34" charset="0"/>
              <a:cs typeface="Arial"/>
            </a:endParaRPr>
          </a:p>
        </p:txBody>
      </p:sp>
      <p:sp>
        <p:nvSpPr>
          <p:cNvPr id="257" name="object 257"/>
          <p:cNvSpPr txBox="1"/>
          <p:nvPr/>
        </p:nvSpPr>
        <p:spPr>
          <a:xfrm>
            <a:off x="114202" y="-39917"/>
            <a:ext cx="1794194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3600" spc="-45" dirty="0">
                <a:solidFill>
                  <a:schemeClr val="accent6">
                    <a:lumMod val="75000"/>
                  </a:schemeClr>
                </a:solidFill>
                <a:latin typeface="Bahnschrift SemiLight Condensed" panose="020B0502040204020203" pitchFamily="34" charset="0"/>
                <a:cs typeface="Arial Narrow"/>
              </a:rPr>
              <a:t>Varne </a:t>
            </a:r>
            <a:r>
              <a:rPr sz="3600" spc="-5" dirty="0">
                <a:solidFill>
                  <a:schemeClr val="accent6">
                    <a:lumMod val="75000"/>
                  </a:schemeClr>
                </a:solidFill>
                <a:latin typeface="Bahnschrift SemiLight Condensed" panose="020B0502040204020203" pitchFamily="34" charset="0"/>
                <a:cs typeface="Arial Narrow"/>
              </a:rPr>
              <a:t>meje </a:t>
            </a:r>
            <a:r>
              <a:rPr sz="3600" spc="-5" dirty="0">
                <a:latin typeface="Bahnschrift SemiLight Condensed" panose="020B0502040204020203" pitchFamily="34" charset="0"/>
                <a:cs typeface="Arial Narrow"/>
              </a:rPr>
              <a:t>smo  že</a:t>
            </a:r>
            <a:r>
              <a:rPr sz="3600" spc="-15" dirty="0">
                <a:latin typeface="Bahnschrift SemiLight Condensed" panose="020B0502040204020203" pitchFamily="34" charset="0"/>
                <a:cs typeface="Arial Narrow"/>
              </a:rPr>
              <a:t> </a:t>
            </a:r>
            <a:r>
              <a:rPr sz="3600" spc="-5" dirty="0">
                <a:latin typeface="Bahnschrift SemiLight Condensed" panose="020B0502040204020203" pitchFamily="34" charset="0"/>
                <a:cs typeface="Arial Narrow"/>
              </a:rPr>
              <a:t>presegli</a:t>
            </a:r>
            <a:endParaRPr sz="3600" dirty="0">
              <a:latin typeface="Bahnschrift SemiLight Condensed" panose="020B0502040204020203" pitchFamily="34" charset="0"/>
              <a:cs typeface="Arial Narrow"/>
            </a:endParaRPr>
          </a:p>
        </p:txBody>
      </p:sp>
      <p:sp>
        <p:nvSpPr>
          <p:cNvPr id="258" name="TextBox 257"/>
          <p:cNvSpPr txBox="1"/>
          <p:nvPr/>
        </p:nvSpPr>
        <p:spPr>
          <a:xfrm>
            <a:off x="8053451" y="6545459"/>
            <a:ext cx="16271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latin typeface="Bahnschrift SemiLight Condensed" panose="020B0502040204020203" pitchFamily="34" charset="0"/>
              </a:rPr>
              <a:t>Vir</a:t>
            </a:r>
            <a:r>
              <a:rPr lang="en-US" sz="1400" dirty="0" smtClean="0">
                <a:latin typeface="Bahnschrift SemiLight Condensed" panose="020B0502040204020203" pitchFamily="34" charset="0"/>
              </a:rPr>
              <a:t>: Ricard</a:t>
            </a:r>
            <a:r>
              <a:rPr lang="en-US" sz="1400" dirty="0">
                <a:latin typeface="Bahnschrift SemiLight Condensed" panose="020B0502040204020203" pitchFamily="34" charset="0"/>
              </a:rPr>
              <a:t>, 2013</a:t>
            </a:r>
            <a:endParaRPr lang="sl-SI" sz="1400" dirty="0">
              <a:latin typeface="Bahnschrift Semi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79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72" y="2001795"/>
            <a:ext cx="6925217" cy="4079583"/>
          </a:xfrm>
          <a:prstGeom prst="rect">
            <a:avLst/>
          </a:prstGeom>
        </p:spPr>
      </p:pic>
      <p:sp>
        <p:nvSpPr>
          <p:cNvPr id="2" name="PoljeZBesedilom 1"/>
          <p:cNvSpPr txBox="1"/>
          <p:nvPr/>
        </p:nvSpPr>
        <p:spPr>
          <a:xfrm>
            <a:off x="698359" y="351143"/>
            <a:ext cx="74322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4000" dirty="0">
                <a:latin typeface="Bahnschrift SemiLight Condensed" panose="020B0502040204020203" pitchFamily="34" charset="0"/>
                <a:cs typeface="Arial Narrow"/>
              </a:rPr>
              <a:t>Posledica </a:t>
            </a:r>
            <a:r>
              <a:rPr lang="sl-SI" sz="4000" dirty="0">
                <a:solidFill>
                  <a:schemeClr val="accent2">
                    <a:lumMod val="75000"/>
                  </a:schemeClr>
                </a:solidFill>
                <a:latin typeface="Bahnschrift SemiLight Condensed" panose="020B0502040204020203" pitchFamily="34" charset="0"/>
                <a:cs typeface="Arial Narrow"/>
              </a:rPr>
              <a:t>povečanega</a:t>
            </a:r>
            <a:r>
              <a:rPr lang="sl-SI" sz="4000" dirty="0">
                <a:latin typeface="Bahnschrift SemiLight Condensed" panose="020B0502040204020203" pitchFamily="34" charset="0"/>
                <a:cs typeface="Arial Narrow"/>
              </a:rPr>
              <a:t> učinka to</a:t>
            </a:r>
            <a:r>
              <a:rPr lang="en-US" sz="4000" dirty="0">
                <a:latin typeface="Bahnschrift SemiLight Condensed" panose="020B0502040204020203" pitchFamily="34" charset="0"/>
                <a:cs typeface="Arial Narrow"/>
              </a:rPr>
              <a:t>p</a:t>
            </a:r>
            <a:r>
              <a:rPr lang="sl-SI" sz="4000" dirty="0">
                <a:latin typeface="Bahnschrift SemiLight Condensed" panose="020B0502040204020203" pitchFamily="34" charset="0"/>
                <a:cs typeface="Arial Narrow"/>
              </a:rPr>
              <a:t>le grede – </a:t>
            </a:r>
            <a:r>
              <a:rPr lang="sl-SI" sz="4000" dirty="0">
                <a:solidFill>
                  <a:schemeClr val="accent2">
                    <a:lumMod val="75000"/>
                  </a:schemeClr>
                </a:solidFill>
                <a:latin typeface="Bahnschrift SemiLight Condensed" panose="020B0502040204020203" pitchFamily="34" charset="0"/>
                <a:cs typeface="Arial Narrow"/>
              </a:rPr>
              <a:t>globalno segrevanje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32023" y="6081378"/>
            <a:ext cx="16546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Bahnschrift SemiLight Condensed" panose="020B0502040204020203" pitchFamily="34" charset="0"/>
              </a:rPr>
              <a:t>Vir: CCES, 2016</a:t>
            </a:r>
            <a:endParaRPr lang="sl-SI" sz="1400" dirty="0">
              <a:latin typeface="Bahnschrift Semi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81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3"/>
          <p:cNvGrpSpPr>
            <a:grpSpLocks/>
          </p:cNvGrpSpPr>
          <p:nvPr/>
        </p:nvGrpSpPr>
        <p:grpSpPr bwMode="auto">
          <a:xfrm rot="-5400000">
            <a:off x="2463999" y="3536752"/>
            <a:ext cx="4486275" cy="155972"/>
            <a:chOff x="216" y="4032"/>
            <a:chExt cx="5544" cy="288"/>
          </a:xfrm>
        </p:grpSpPr>
        <p:sp>
          <p:nvSpPr>
            <p:cNvPr id="22555" name="AutoShape 4"/>
            <p:cNvSpPr>
              <a:spLocks noChangeArrowheads="1"/>
            </p:cNvSpPr>
            <p:nvPr/>
          </p:nvSpPr>
          <p:spPr bwMode="auto">
            <a:xfrm>
              <a:off x="216" y="4032"/>
              <a:ext cx="5544" cy="288"/>
            </a:xfrm>
            <a:prstGeom prst="roundRect">
              <a:avLst>
                <a:gd name="adj" fmla="val 50000"/>
              </a:avLst>
            </a:pr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FF3300"/>
                </a:buClr>
                <a:buSzPct val="75000"/>
                <a:buFont typeface="Monotype Sorts"/>
                <a:buChar char="n"/>
                <a:defRPr sz="32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F3300"/>
                </a:buClr>
                <a:buSzPct val="75000"/>
                <a:buFont typeface="Monotype Sorts"/>
                <a:buChar char="u"/>
                <a:defRPr sz="2800"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FF3300"/>
                </a:buClr>
                <a:buSzPct val="65000"/>
                <a:buFont typeface="Monotype Sorts"/>
                <a:buChar char="F"/>
                <a:defRPr sz="2400"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FF3300"/>
                </a:buClr>
                <a:buSzPct val="100000"/>
                <a:buChar char="•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FF3300"/>
                </a:buClr>
                <a:buSzPct val="10000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3300"/>
                </a:buClr>
                <a:buSzPct val="10000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3300"/>
                </a:buClr>
                <a:buSzPct val="10000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3300"/>
                </a:buClr>
                <a:buSzPct val="10000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3300"/>
                </a:buClr>
                <a:buSzPct val="10000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AU" altLang="sl-SI" sz="1800">
                <a:solidFill>
                  <a:srgbClr val="081D58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2556" name="Line 5"/>
            <p:cNvSpPr>
              <a:spLocks noChangeShapeType="1"/>
            </p:cNvSpPr>
            <p:nvPr/>
          </p:nvSpPr>
          <p:spPr bwMode="auto">
            <a:xfrm>
              <a:off x="648" y="4176"/>
              <a:ext cx="489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sl-SI">
                <a:solidFill>
                  <a:srgbClr val="081D58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557" name="Line 6"/>
            <p:cNvSpPr>
              <a:spLocks noChangeShapeType="1"/>
            </p:cNvSpPr>
            <p:nvPr/>
          </p:nvSpPr>
          <p:spPr bwMode="auto">
            <a:xfrm>
              <a:off x="936" y="4104"/>
              <a:ext cx="0" cy="1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sl-SI">
                <a:solidFill>
                  <a:srgbClr val="081D58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558" name="Line 7"/>
            <p:cNvSpPr>
              <a:spLocks noChangeShapeType="1"/>
            </p:cNvSpPr>
            <p:nvPr/>
          </p:nvSpPr>
          <p:spPr bwMode="auto">
            <a:xfrm>
              <a:off x="648" y="4176"/>
              <a:ext cx="4968" cy="0"/>
            </a:xfrm>
            <a:prstGeom prst="line">
              <a:avLst/>
            </a:prstGeom>
            <a:noFill/>
            <a:ln w="60325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sl-SI">
                <a:solidFill>
                  <a:srgbClr val="081D58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559" name="Line 8"/>
            <p:cNvSpPr>
              <a:spLocks noChangeShapeType="1"/>
            </p:cNvSpPr>
            <p:nvPr/>
          </p:nvSpPr>
          <p:spPr bwMode="auto">
            <a:xfrm>
              <a:off x="648" y="4176"/>
              <a:ext cx="2232" cy="0"/>
            </a:xfrm>
            <a:prstGeom prst="line">
              <a:avLst/>
            </a:prstGeom>
            <a:noFill/>
            <a:ln w="603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sl-SI">
                <a:solidFill>
                  <a:srgbClr val="081D58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560" name="AutoShape 9"/>
            <p:cNvSpPr>
              <a:spLocks noChangeArrowheads="1"/>
            </p:cNvSpPr>
            <p:nvPr/>
          </p:nvSpPr>
          <p:spPr bwMode="auto">
            <a:xfrm>
              <a:off x="360" y="4104"/>
              <a:ext cx="432" cy="144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FF3300"/>
                </a:buClr>
                <a:buSzPct val="75000"/>
                <a:buFont typeface="Monotype Sorts"/>
                <a:buChar char="n"/>
                <a:defRPr sz="32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F3300"/>
                </a:buClr>
                <a:buSzPct val="75000"/>
                <a:buFont typeface="Monotype Sorts"/>
                <a:buChar char="u"/>
                <a:defRPr sz="2800"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FF3300"/>
                </a:buClr>
                <a:buSzPct val="65000"/>
                <a:buFont typeface="Monotype Sorts"/>
                <a:buChar char="F"/>
                <a:defRPr sz="2400"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FF3300"/>
                </a:buClr>
                <a:buSzPct val="100000"/>
                <a:buChar char="•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FF3300"/>
                </a:buClr>
                <a:buSzPct val="10000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3300"/>
                </a:buClr>
                <a:buSzPct val="10000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3300"/>
                </a:buClr>
                <a:buSzPct val="10000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3300"/>
                </a:buClr>
                <a:buSzPct val="10000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3300"/>
                </a:buClr>
                <a:buSzPct val="10000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AU" altLang="sl-SI" sz="1800">
                <a:solidFill>
                  <a:srgbClr val="081D58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2561" name="Line 10"/>
            <p:cNvSpPr>
              <a:spLocks noChangeShapeType="1"/>
            </p:cNvSpPr>
            <p:nvPr/>
          </p:nvSpPr>
          <p:spPr bwMode="auto">
            <a:xfrm>
              <a:off x="1032" y="4104"/>
              <a:ext cx="0" cy="1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sl-SI">
                <a:solidFill>
                  <a:srgbClr val="081D58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562" name="Line 11"/>
            <p:cNvSpPr>
              <a:spLocks noChangeShapeType="1"/>
            </p:cNvSpPr>
            <p:nvPr/>
          </p:nvSpPr>
          <p:spPr bwMode="auto">
            <a:xfrm>
              <a:off x="1128" y="4104"/>
              <a:ext cx="0" cy="1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sl-SI">
                <a:solidFill>
                  <a:srgbClr val="081D58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563" name="Line 12"/>
            <p:cNvSpPr>
              <a:spLocks noChangeShapeType="1"/>
            </p:cNvSpPr>
            <p:nvPr/>
          </p:nvSpPr>
          <p:spPr bwMode="auto">
            <a:xfrm>
              <a:off x="1224" y="4104"/>
              <a:ext cx="0" cy="1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sl-SI">
                <a:solidFill>
                  <a:srgbClr val="081D58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564" name="Line 13"/>
            <p:cNvSpPr>
              <a:spLocks noChangeShapeType="1"/>
            </p:cNvSpPr>
            <p:nvPr/>
          </p:nvSpPr>
          <p:spPr bwMode="auto">
            <a:xfrm>
              <a:off x="1320" y="4104"/>
              <a:ext cx="0" cy="1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sl-SI">
                <a:solidFill>
                  <a:srgbClr val="081D58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565" name="Line 14"/>
            <p:cNvSpPr>
              <a:spLocks noChangeShapeType="1"/>
            </p:cNvSpPr>
            <p:nvPr/>
          </p:nvSpPr>
          <p:spPr bwMode="auto">
            <a:xfrm>
              <a:off x="1416" y="4104"/>
              <a:ext cx="0" cy="1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sl-SI">
                <a:solidFill>
                  <a:srgbClr val="081D58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566" name="Line 15"/>
            <p:cNvSpPr>
              <a:spLocks noChangeShapeType="1"/>
            </p:cNvSpPr>
            <p:nvPr/>
          </p:nvSpPr>
          <p:spPr bwMode="auto">
            <a:xfrm>
              <a:off x="1512" y="4104"/>
              <a:ext cx="0" cy="1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sl-SI">
                <a:solidFill>
                  <a:srgbClr val="081D58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567" name="Line 16"/>
            <p:cNvSpPr>
              <a:spLocks noChangeShapeType="1"/>
            </p:cNvSpPr>
            <p:nvPr/>
          </p:nvSpPr>
          <p:spPr bwMode="auto">
            <a:xfrm>
              <a:off x="1608" y="4104"/>
              <a:ext cx="0" cy="1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sl-SI">
                <a:solidFill>
                  <a:srgbClr val="081D58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568" name="Line 17"/>
            <p:cNvSpPr>
              <a:spLocks noChangeShapeType="1"/>
            </p:cNvSpPr>
            <p:nvPr/>
          </p:nvSpPr>
          <p:spPr bwMode="auto">
            <a:xfrm>
              <a:off x="1704" y="4104"/>
              <a:ext cx="0" cy="1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sl-SI">
                <a:solidFill>
                  <a:srgbClr val="081D58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569" name="Line 18"/>
            <p:cNvSpPr>
              <a:spLocks noChangeShapeType="1"/>
            </p:cNvSpPr>
            <p:nvPr/>
          </p:nvSpPr>
          <p:spPr bwMode="auto">
            <a:xfrm>
              <a:off x="1800" y="4104"/>
              <a:ext cx="0" cy="1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sl-SI">
                <a:solidFill>
                  <a:srgbClr val="081D58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570" name="Line 19"/>
            <p:cNvSpPr>
              <a:spLocks noChangeShapeType="1"/>
            </p:cNvSpPr>
            <p:nvPr/>
          </p:nvSpPr>
          <p:spPr bwMode="auto">
            <a:xfrm>
              <a:off x="1896" y="4104"/>
              <a:ext cx="0" cy="1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sl-SI">
                <a:solidFill>
                  <a:srgbClr val="081D58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571" name="Line 20"/>
            <p:cNvSpPr>
              <a:spLocks noChangeShapeType="1"/>
            </p:cNvSpPr>
            <p:nvPr/>
          </p:nvSpPr>
          <p:spPr bwMode="auto">
            <a:xfrm>
              <a:off x="1992" y="4104"/>
              <a:ext cx="0" cy="1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sl-SI">
                <a:solidFill>
                  <a:srgbClr val="081D58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572" name="Line 21"/>
            <p:cNvSpPr>
              <a:spLocks noChangeShapeType="1"/>
            </p:cNvSpPr>
            <p:nvPr/>
          </p:nvSpPr>
          <p:spPr bwMode="auto">
            <a:xfrm>
              <a:off x="2088" y="4104"/>
              <a:ext cx="0" cy="1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sl-SI">
                <a:solidFill>
                  <a:srgbClr val="081D58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573" name="Line 22"/>
            <p:cNvSpPr>
              <a:spLocks noChangeShapeType="1"/>
            </p:cNvSpPr>
            <p:nvPr/>
          </p:nvSpPr>
          <p:spPr bwMode="auto">
            <a:xfrm>
              <a:off x="2184" y="4104"/>
              <a:ext cx="0" cy="1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sl-SI">
                <a:solidFill>
                  <a:srgbClr val="081D58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574" name="Line 23"/>
            <p:cNvSpPr>
              <a:spLocks noChangeShapeType="1"/>
            </p:cNvSpPr>
            <p:nvPr/>
          </p:nvSpPr>
          <p:spPr bwMode="auto">
            <a:xfrm>
              <a:off x="2280" y="4104"/>
              <a:ext cx="0" cy="1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sl-SI">
                <a:solidFill>
                  <a:srgbClr val="081D58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575" name="Line 24"/>
            <p:cNvSpPr>
              <a:spLocks noChangeShapeType="1"/>
            </p:cNvSpPr>
            <p:nvPr/>
          </p:nvSpPr>
          <p:spPr bwMode="auto">
            <a:xfrm>
              <a:off x="2376" y="4104"/>
              <a:ext cx="0" cy="1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sl-SI">
                <a:solidFill>
                  <a:srgbClr val="081D58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576" name="Line 25"/>
            <p:cNvSpPr>
              <a:spLocks noChangeShapeType="1"/>
            </p:cNvSpPr>
            <p:nvPr/>
          </p:nvSpPr>
          <p:spPr bwMode="auto">
            <a:xfrm>
              <a:off x="2472" y="4104"/>
              <a:ext cx="0" cy="1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sl-SI">
                <a:solidFill>
                  <a:srgbClr val="081D58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577" name="Line 26"/>
            <p:cNvSpPr>
              <a:spLocks noChangeShapeType="1"/>
            </p:cNvSpPr>
            <p:nvPr/>
          </p:nvSpPr>
          <p:spPr bwMode="auto">
            <a:xfrm>
              <a:off x="2568" y="4104"/>
              <a:ext cx="0" cy="1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sl-SI">
                <a:solidFill>
                  <a:srgbClr val="081D58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578" name="Line 27"/>
            <p:cNvSpPr>
              <a:spLocks noChangeShapeType="1"/>
            </p:cNvSpPr>
            <p:nvPr/>
          </p:nvSpPr>
          <p:spPr bwMode="auto">
            <a:xfrm>
              <a:off x="2664" y="4104"/>
              <a:ext cx="0" cy="1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sl-SI">
                <a:solidFill>
                  <a:srgbClr val="081D58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579" name="Line 28"/>
            <p:cNvSpPr>
              <a:spLocks noChangeShapeType="1"/>
            </p:cNvSpPr>
            <p:nvPr/>
          </p:nvSpPr>
          <p:spPr bwMode="auto">
            <a:xfrm>
              <a:off x="2760" y="4104"/>
              <a:ext cx="0" cy="1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sl-SI">
                <a:solidFill>
                  <a:srgbClr val="081D58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580" name="Line 29"/>
            <p:cNvSpPr>
              <a:spLocks noChangeShapeType="1"/>
            </p:cNvSpPr>
            <p:nvPr/>
          </p:nvSpPr>
          <p:spPr bwMode="auto">
            <a:xfrm>
              <a:off x="2856" y="4104"/>
              <a:ext cx="0" cy="1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sl-SI">
                <a:solidFill>
                  <a:srgbClr val="081D58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581" name="Line 30"/>
            <p:cNvSpPr>
              <a:spLocks noChangeShapeType="1"/>
            </p:cNvSpPr>
            <p:nvPr/>
          </p:nvSpPr>
          <p:spPr bwMode="auto">
            <a:xfrm>
              <a:off x="2952" y="4104"/>
              <a:ext cx="0" cy="1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sl-SI">
                <a:solidFill>
                  <a:srgbClr val="081D58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582" name="Line 31"/>
            <p:cNvSpPr>
              <a:spLocks noChangeShapeType="1"/>
            </p:cNvSpPr>
            <p:nvPr/>
          </p:nvSpPr>
          <p:spPr bwMode="auto">
            <a:xfrm>
              <a:off x="3048" y="4104"/>
              <a:ext cx="0" cy="1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sl-SI">
                <a:solidFill>
                  <a:srgbClr val="081D58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583" name="Line 32"/>
            <p:cNvSpPr>
              <a:spLocks noChangeShapeType="1"/>
            </p:cNvSpPr>
            <p:nvPr/>
          </p:nvSpPr>
          <p:spPr bwMode="auto">
            <a:xfrm>
              <a:off x="3144" y="4104"/>
              <a:ext cx="0" cy="1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sl-SI">
                <a:solidFill>
                  <a:srgbClr val="081D58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584" name="Line 33"/>
            <p:cNvSpPr>
              <a:spLocks noChangeShapeType="1"/>
            </p:cNvSpPr>
            <p:nvPr/>
          </p:nvSpPr>
          <p:spPr bwMode="auto">
            <a:xfrm>
              <a:off x="3240" y="4104"/>
              <a:ext cx="0" cy="1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sl-SI">
                <a:solidFill>
                  <a:srgbClr val="081D58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585" name="Line 34"/>
            <p:cNvSpPr>
              <a:spLocks noChangeShapeType="1"/>
            </p:cNvSpPr>
            <p:nvPr/>
          </p:nvSpPr>
          <p:spPr bwMode="auto">
            <a:xfrm>
              <a:off x="3336" y="4104"/>
              <a:ext cx="0" cy="1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sl-SI">
                <a:solidFill>
                  <a:srgbClr val="081D58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586" name="Line 35"/>
            <p:cNvSpPr>
              <a:spLocks noChangeShapeType="1"/>
            </p:cNvSpPr>
            <p:nvPr/>
          </p:nvSpPr>
          <p:spPr bwMode="auto">
            <a:xfrm>
              <a:off x="3432" y="4104"/>
              <a:ext cx="0" cy="1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sl-SI">
                <a:solidFill>
                  <a:srgbClr val="081D58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587" name="Line 36"/>
            <p:cNvSpPr>
              <a:spLocks noChangeShapeType="1"/>
            </p:cNvSpPr>
            <p:nvPr/>
          </p:nvSpPr>
          <p:spPr bwMode="auto">
            <a:xfrm>
              <a:off x="3528" y="4104"/>
              <a:ext cx="0" cy="1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sl-SI">
                <a:solidFill>
                  <a:srgbClr val="081D58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588" name="Line 37"/>
            <p:cNvSpPr>
              <a:spLocks noChangeShapeType="1"/>
            </p:cNvSpPr>
            <p:nvPr/>
          </p:nvSpPr>
          <p:spPr bwMode="auto">
            <a:xfrm>
              <a:off x="3624" y="4104"/>
              <a:ext cx="0" cy="1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sl-SI">
                <a:solidFill>
                  <a:srgbClr val="081D58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589" name="Line 38"/>
            <p:cNvSpPr>
              <a:spLocks noChangeShapeType="1"/>
            </p:cNvSpPr>
            <p:nvPr/>
          </p:nvSpPr>
          <p:spPr bwMode="auto">
            <a:xfrm>
              <a:off x="3720" y="4104"/>
              <a:ext cx="0" cy="1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sl-SI">
                <a:solidFill>
                  <a:srgbClr val="081D58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590" name="Line 39"/>
            <p:cNvSpPr>
              <a:spLocks noChangeShapeType="1"/>
            </p:cNvSpPr>
            <p:nvPr/>
          </p:nvSpPr>
          <p:spPr bwMode="auto">
            <a:xfrm>
              <a:off x="3816" y="4104"/>
              <a:ext cx="0" cy="1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sl-SI">
                <a:solidFill>
                  <a:srgbClr val="081D58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591" name="Line 40"/>
            <p:cNvSpPr>
              <a:spLocks noChangeShapeType="1"/>
            </p:cNvSpPr>
            <p:nvPr/>
          </p:nvSpPr>
          <p:spPr bwMode="auto">
            <a:xfrm>
              <a:off x="3912" y="4104"/>
              <a:ext cx="0" cy="1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sl-SI">
                <a:solidFill>
                  <a:srgbClr val="081D58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592" name="Line 41"/>
            <p:cNvSpPr>
              <a:spLocks noChangeShapeType="1"/>
            </p:cNvSpPr>
            <p:nvPr/>
          </p:nvSpPr>
          <p:spPr bwMode="auto">
            <a:xfrm>
              <a:off x="4008" y="4104"/>
              <a:ext cx="0" cy="1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sl-SI">
                <a:solidFill>
                  <a:srgbClr val="081D58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593" name="Line 42"/>
            <p:cNvSpPr>
              <a:spLocks noChangeShapeType="1"/>
            </p:cNvSpPr>
            <p:nvPr/>
          </p:nvSpPr>
          <p:spPr bwMode="auto">
            <a:xfrm>
              <a:off x="4104" y="4104"/>
              <a:ext cx="0" cy="1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sl-SI">
                <a:solidFill>
                  <a:srgbClr val="081D58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594" name="Line 43"/>
            <p:cNvSpPr>
              <a:spLocks noChangeShapeType="1"/>
            </p:cNvSpPr>
            <p:nvPr/>
          </p:nvSpPr>
          <p:spPr bwMode="auto">
            <a:xfrm>
              <a:off x="4200" y="4104"/>
              <a:ext cx="0" cy="1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sl-SI">
                <a:solidFill>
                  <a:srgbClr val="081D58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595" name="Line 44"/>
            <p:cNvSpPr>
              <a:spLocks noChangeShapeType="1"/>
            </p:cNvSpPr>
            <p:nvPr/>
          </p:nvSpPr>
          <p:spPr bwMode="auto">
            <a:xfrm>
              <a:off x="4296" y="4104"/>
              <a:ext cx="0" cy="1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sl-SI">
                <a:solidFill>
                  <a:srgbClr val="081D58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596" name="Line 45"/>
            <p:cNvSpPr>
              <a:spLocks noChangeShapeType="1"/>
            </p:cNvSpPr>
            <p:nvPr/>
          </p:nvSpPr>
          <p:spPr bwMode="auto">
            <a:xfrm>
              <a:off x="4392" y="4104"/>
              <a:ext cx="0" cy="1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sl-SI">
                <a:solidFill>
                  <a:srgbClr val="081D58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597" name="Line 46"/>
            <p:cNvSpPr>
              <a:spLocks noChangeShapeType="1"/>
            </p:cNvSpPr>
            <p:nvPr/>
          </p:nvSpPr>
          <p:spPr bwMode="auto">
            <a:xfrm>
              <a:off x="4488" y="4104"/>
              <a:ext cx="0" cy="1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sl-SI">
                <a:solidFill>
                  <a:srgbClr val="081D58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598" name="Line 47"/>
            <p:cNvSpPr>
              <a:spLocks noChangeShapeType="1"/>
            </p:cNvSpPr>
            <p:nvPr/>
          </p:nvSpPr>
          <p:spPr bwMode="auto">
            <a:xfrm>
              <a:off x="4584" y="4104"/>
              <a:ext cx="0" cy="1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sl-SI">
                <a:solidFill>
                  <a:srgbClr val="081D58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599" name="Line 48"/>
            <p:cNvSpPr>
              <a:spLocks noChangeShapeType="1"/>
            </p:cNvSpPr>
            <p:nvPr/>
          </p:nvSpPr>
          <p:spPr bwMode="auto">
            <a:xfrm>
              <a:off x="4680" y="4104"/>
              <a:ext cx="0" cy="1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sl-SI">
                <a:solidFill>
                  <a:srgbClr val="081D58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600" name="Line 49"/>
            <p:cNvSpPr>
              <a:spLocks noChangeShapeType="1"/>
            </p:cNvSpPr>
            <p:nvPr/>
          </p:nvSpPr>
          <p:spPr bwMode="auto">
            <a:xfrm>
              <a:off x="4776" y="4104"/>
              <a:ext cx="0" cy="1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sl-SI">
                <a:solidFill>
                  <a:srgbClr val="081D58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601" name="Line 50"/>
            <p:cNvSpPr>
              <a:spLocks noChangeShapeType="1"/>
            </p:cNvSpPr>
            <p:nvPr/>
          </p:nvSpPr>
          <p:spPr bwMode="auto">
            <a:xfrm>
              <a:off x="4872" y="4104"/>
              <a:ext cx="0" cy="1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sl-SI">
                <a:solidFill>
                  <a:srgbClr val="081D58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602" name="Line 51"/>
            <p:cNvSpPr>
              <a:spLocks noChangeShapeType="1"/>
            </p:cNvSpPr>
            <p:nvPr/>
          </p:nvSpPr>
          <p:spPr bwMode="auto">
            <a:xfrm>
              <a:off x="4968" y="4104"/>
              <a:ext cx="0" cy="1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sl-SI">
                <a:solidFill>
                  <a:srgbClr val="081D58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603" name="Line 52"/>
            <p:cNvSpPr>
              <a:spLocks noChangeShapeType="1"/>
            </p:cNvSpPr>
            <p:nvPr/>
          </p:nvSpPr>
          <p:spPr bwMode="auto">
            <a:xfrm>
              <a:off x="5064" y="4104"/>
              <a:ext cx="0" cy="1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sl-SI">
                <a:solidFill>
                  <a:srgbClr val="081D58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604" name="Line 53"/>
            <p:cNvSpPr>
              <a:spLocks noChangeShapeType="1"/>
            </p:cNvSpPr>
            <p:nvPr/>
          </p:nvSpPr>
          <p:spPr bwMode="auto">
            <a:xfrm>
              <a:off x="5160" y="4104"/>
              <a:ext cx="0" cy="1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sl-SI">
                <a:solidFill>
                  <a:srgbClr val="081D58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605" name="Line 54"/>
            <p:cNvSpPr>
              <a:spLocks noChangeShapeType="1"/>
            </p:cNvSpPr>
            <p:nvPr/>
          </p:nvSpPr>
          <p:spPr bwMode="auto">
            <a:xfrm>
              <a:off x="5256" y="4104"/>
              <a:ext cx="0" cy="1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sl-SI">
                <a:solidFill>
                  <a:srgbClr val="081D58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606" name="Line 55"/>
            <p:cNvSpPr>
              <a:spLocks noChangeShapeType="1"/>
            </p:cNvSpPr>
            <p:nvPr/>
          </p:nvSpPr>
          <p:spPr bwMode="auto">
            <a:xfrm>
              <a:off x="5352" y="4104"/>
              <a:ext cx="0" cy="1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sl-SI">
                <a:solidFill>
                  <a:srgbClr val="081D58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607" name="Line 56"/>
            <p:cNvSpPr>
              <a:spLocks noChangeShapeType="1"/>
            </p:cNvSpPr>
            <p:nvPr/>
          </p:nvSpPr>
          <p:spPr bwMode="auto">
            <a:xfrm>
              <a:off x="5448" y="4104"/>
              <a:ext cx="0" cy="1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sl-SI">
                <a:solidFill>
                  <a:srgbClr val="081D58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608" name="Line 57"/>
            <p:cNvSpPr>
              <a:spLocks noChangeShapeType="1"/>
            </p:cNvSpPr>
            <p:nvPr/>
          </p:nvSpPr>
          <p:spPr bwMode="auto">
            <a:xfrm>
              <a:off x="5544" y="4104"/>
              <a:ext cx="0" cy="1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sl-SI">
                <a:solidFill>
                  <a:srgbClr val="081D58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22531" name="Rectangle 58"/>
          <p:cNvSpPr>
            <a:spLocks noChangeArrowheads="1"/>
          </p:cNvSpPr>
          <p:nvPr/>
        </p:nvSpPr>
        <p:spPr bwMode="auto">
          <a:xfrm>
            <a:off x="1303735" y="3053954"/>
            <a:ext cx="2686050" cy="846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0800" indent="-50800" eaLnBrk="0" hangingPunct="0">
              <a:spcBef>
                <a:spcPct val="20000"/>
              </a:spcBef>
              <a:buClr>
                <a:srgbClr val="FF3300"/>
              </a:buClr>
              <a:buSzPct val="75000"/>
              <a:buFont typeface="Monotype Sorts"/>
              <a:buChar char="n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3300"/>
              </a:buClr>
              <a:buSzPct val="75000"/>
              <a:buFont typeface="Monotype Sorts"/>
              <a:buChar char="u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3300"/>
              </a:buClr>
              <a:buSzPct val="65000"/>
              <a:buFont typeface="Monotype Sorts"/>
              <a:buChar char="F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3300"/>
              </a:buClr>
              <a:buSzPct val="10000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3300"/>
              </a:buClr>
              <a:buSzPct val="10000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SzPct val="10000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SzPct val="10000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SzPct val="10000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SzPct val="10000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sl-SI" altLang="sl-SI" sz="1800" b="1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Naravni učinek tople grede</a:t>
            </a:r>
            <a:endParaRPr lang="en-GB" altLang="sl-SI" sz="1800" b="1" dirty="0">
              <a:solidFill>
                <a:schemeClr val="tx1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altLang="sl-SI" sz="3000" b="1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33 °C</a:t>
            </a:r>
          </a:p>
        </p:txBody>
      </p:sp>
      <p:sp>
        <p:nvSpPr>
          <p:cNvPr id="22532" name="Line 59"/>
          <p:cNvSpPr>
            <a:spLocks noChangeShapeType="1"/>
          </p:cNvSpPr>
          <p:nvPr/>
        </p:nvSpPr>
        <p:spPr bwMode="auto">
          <a:xfrm>
            <a:off x="3600450" y="5086350"/>
            <a:ext cx="165735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tIns="81000" bIns="8100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sl-SI">
              <a:solidFill>
                <a:srgbClr val="081D58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533" name="AutoShape 60"/>
          <p:cNvSpPr>
            <a:spLocks noChangeArrowheads="1"/>
          </p:cNvSpPr>
          <p:nvPr/>
        </p:nvSpPr>
        <p:spPr bwMode="auto">
          <a:xfrm>
            <a:off x="4244579" y="2171700"/>
            <a:ext cx="285750" cy="2914650"/>
          </a:xfrm>
          <a:prstGeom prst="upArrow">
            <a:avLst>
              <a:gd name="adj1" fmla="val 50000"/>
              <a:gd name="adj2" fmla="val 97278"/>
            </a:avLst>
          </a:prstGeom>
          <a:gradFill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FF0000"/>
              </a:gs>
            </a:gsLst>
            <a:lin ang="162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81000" bIns="81000" anchor="ctr"/>
          <a:lstStyle>
            <a:lvl1pPr eaLnBrk="0" hangingPunct="0">
              <a:spcBef>
                <a:spcPct val="20000"/>
              </a:spcBef>
              <a:buClr>
                <a:srgbClr val="FF3300"/>
              </a:buClr>
              <a:buSzPct val="75000"/>
              <a:buFont typeface="Monotype Sorts"/>
              <a:buChar char="n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3300"/>
              </a:buClr>
              <a:buSzPct val="75000"/>
              <a:buFont typeface="Monotype Sorts"/>
              <a:buChar char="u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3300"/>
              </a:buClr>
              <a:buSzPct val="65000"/>
              <a:buFont typeface="Monotype Sorts"/>
              <a:buChar char="F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3300"/>
              </a:buClr>
              <a:buSzPct val="10000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3300"/>
              </a:buClr>
              <a:buSzPct val="10000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SzPct val="10000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SzPct val="10000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SzPct val="10000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SzPct val="10000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AU" altLang="sl-SI" sz="1800">
              <a:solidFill>
                <a:srgbClr val="081D58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3" name="Group 62"/>
          <p:cNvGrpSpPr>
            <a:grpSpLocks/>
          </p:cNvGrpSpPr>
          <p:nvPr/>
        </p:nvGrpSpPr>
        <p:grpSpPr bwMode="auto">
          <a:xfrm>
            <a:off x="4883944" y="1644858"/>
            <a:ext cx="3451128" cy="576263"/>
            <a:chOff x="3168" y="668"/>
            <a:chExt cx="2049" cy="484"/>
          </a:xfrm>
        </p:grpSpPr>
        <p:sp>
          <p:nvSpPr>
            <p:cNvPr id="22551" name="Rectangle 63"/>
            <p:cNvSpPr>
              <a:spLocks noChangeArrowheads="1"/>
            </p:cNvSpPr>
            <p:nvPr/>
          </p:nvSpPr>
          <p:spPr bwMode="auto">
            <a:xfrm>
              <a:off x="3168" y="1104"/>
              <a:ext cx="144" cy="48"/>
            </a:xfrm>
            <a:prstGeom prst="rect">
              <a:avLst/>
            </a:prstGeom>
            <a:solidFill>
              <a:srgbClr val="00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tIns="81000" bIns="81000" anchor="ctr"/>
            <a:lstStyle>
              <a:lvl1pPr eaLnBrk="0" hangingPunct="0">
                <a:spcBef>
                  <a:spcPct val="20000"/>
                </a:spcBef>
                <a:buClr>
                  <a:srgbClr val="FF3300"/>
                </a:buClr>
                <a:buSzPct val="75000"/>
                <a:buFont typeface="Monotype Sorts"/>
                <a:buChar char="n"/>
                <a:defRPr sz="32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F3300"/>
                </a:buClr>
                <a:buSzPct val="75000"/>
                <a:buFont typeface="Monotype Sorts"/>
                <a:buChar char="u"/>
                <a:defRPr sz="2800"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FF3300"/>
                </a:buClr>
                <a:buSzPct val="65000"/>
                <a:buFont typeface="Monotype Sorts"/>
                <a:buChar char="F"/>
                <a:defRPr sz="2400"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FF3300"/>
                </a:buClr>
                <a:buSzPct val="100000"/>
                <a:buChar char="•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FF3300"/>
                </a:buClr>
                <a:buSzPct val="10000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3300"/>
                </a:buClr>
                <a:buSzPct val="10000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3300"/>
                </a:buClr>
                <a:buSzPct val="10000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3300"/>
                </a:buClr>
                <a:buSzPct val="10000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3300"/>
                </a:buClr>
                <a:buSzPct val="10000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AU" altLang="sl-SI" sz="2400">
                <a:solidFill>
                  <a:srgbClr val="081D58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2552" name="Line 64"/>
            <p:cNvSpPr>
              <a:spLocks noChangeShapeType="1"/>
            </p:cNvSpPr>
            <p:nvPr/>
          </p:nvSpPr>
          <p:spPr bwMode="auto">
            <a:xfrm flipV="1">
              <a:off x="3246" y="1127"/>
              <a:ext cx="383" cy="1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tIns="81000" bIns="8100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sl-SI" sz="2400">
                <a:solidFill>
                  <a:srgbClr val="081D58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553" name="Rectangle 65"/>
            <p:cNvSpPr>
              <a:spLocks noChangeArrowheads="1"/>
            </p:cNvSpPr>
            <p:nvPr/>
          </p:nvSpPr>
          <p:spPr bwMode="auto">
            <a:xfrm>
              <a:off x="3729" y="668"/>
              <a:ext cx="1488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50800" indent="-50800" eaLnBrk="0" hangingPunct="0">
                <a:spcBef>
                  <a:spcPct val="20000"/>
                </a:spcBef>
                <a:buClr>
                  <a:srgbClr val="FF3300"/>
                </a:buClr>
                <a:buSzPct val="75000"/>
                <a:buFont typeface="Monotype Sorts"/>
                <a:buChar char="n"/>
                <a:defRPr sz="32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F3300"/>
                </a:buClr>
                <a:buSzPct val="75000"/>
                <a:buFont typeface="Monotype Sorts"/>
                <a:buChar char="u"/>
                <a:defRPr sz="2800"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FF3300"/>
                </a:buClr>
                <a:buSzPct val="65000"/>
                <a:buFont typeface="Monotype Sorts"/>
                <a:buChar char="F"/>
                <a:defRPr sz="2400"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FF3300"/>
                </a:buClr>
                <a:buSzPct val="100000"/>
                <a:buChar char="•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FF3300"/>
                </a:buClr>
                <a:buSzPct val="10000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3300"/>
                </a:buClr>
                <a:buSzPct val="10000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3300"/>
                </a:buClr>
                <a:buSzPct val="10000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3300"/>
                </a:buClr>
                <a:buSzPct val="10000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3300"/>
                </a:buClr>
                <a:buSzPct val="10000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sl-SI" altLang="sl-SI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Drugi TGP</a:t>
              </a:r>
              <a:r>
                <a:rPr lang="en-GB" altLang="sl-SI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GB" altLang="sl-SI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&lt;1 °C</a:t>
              </a:r>
              <a:endParaRPr lang="en-GB" altLang="sl-SI" sz="2400" dirty="0">
                <a:solidFill>
                  <a:srgbClr val="004890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2554" name="Line 66"/>
            <p:cNvSpPr>
              <a:spLocks noChangeShapeType="1"/>
            </p:cNvSpPr>
            <p:nvPr/>
          </p:nvSpPr>
          <p:spPr bwMode="auto">
            <a:xfrm flipV="1">
              <a:off x="3627" y="939"/>
              <a:ext cx="115" cy="192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tIns="81000" bIns="8100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sl-SI" sz="2400">
                <a:solidFill>
                  <a:srgbClr val="081D58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4" name="Group 67"/>
          <p:cNvGrpSpPr>
            <a:grpSpLocks/>
          </p:cNvGrpSpPr>
          <p:nvPr/>
        </p:nvGrpSpPr>
        <p:grpSpPr bwMode="auto">
          <a:xfrm>
            <a:off x="4800600" y="2122884"/>
            <a:ext cx="2457450" cy="400050"/>
            <a:chOff x="3072" y="1063"/>
            <a:chExt cx="2064" cy="336"/>
          </a:xfrm>
        </p:grpSpPr>
        <p:grpSp>
          <p:nvGrpSpPr>
            <p:cNvPr id="22546" name="Group 68"/>
            <p:cNvGrpSpPr>
              <a:grpSpLocks/>
            </p:cNvGrpSpPr>
            <p:nvPr/>
          </p:nvGrpSpPr>
          <p:grpSpPr bwMode="auto">
            <a:xfrm>
              <a:off x="3168" y="1063"/>
              <a:ext cx="1968" cy="336"/>
              <a:chOff x="3168" y="1063"/>
              <a:chExt cx="1968" cy="336"/>
            </a:xfrm>
          </p:grpSpPr>
          <p:sp>
            <p:nvSpPr>
              <p:cNvPr id="22548" name="Rectangle 69"/>
              <p:cNvSpPr>
                <a:spLocks noChangeArrowheads="1"/>
              </p:cNvSpPr>
              <p:nvPr/>
            </p:nvSpPr>
            <p:spPr bwMode="auto">
              <a:xfrm>
                <a:off x="3888" y="1063"/>
                <a:ext cx="1248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50800" indent="-50800" eaLnBrk="0" hangingPunct="0">
                  <a:spcBef>
                    <a:spcPct val="20000"/>
                  </a:spcBef>
                  <a:buClr>
                    <a:srgbClr val="FF3300"/>
                  </a:buClr>
                  <a:buSzPct val="75000"/>
                  <a:buFont typeface="Monotype Sorts"/>
                  <a:buChar char="n"/>
                  <a:defRPr sz="32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FF3300"/>
                  </a:buClr>
                  <a:buSzPct val="75000"/>
                  <a:buFont typeface="Monotype Sorts"/>
                  <a:buChar char="u"/>
                  <a:defRPr sz="28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FF3300"/>
                  </a:buClr>
                  <a:buSzPct val="65000"/>
                  <a:buFont typeface="Monotype Sorts"/>
                  <a:buChar char="F"/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FF3300"/>
                  </a:buClr>
                  <a:buSzPct val="100000"/>
                  <a:buChar char="•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FF3300"/>
                  </a:buClr>
                  <a:buSzPct val="100000"/>
                  <a:buChar char="–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3300"/>
                  </a:buClr>
                  <a:buSzPct val="100000"/>
                  <a:buChar char="–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3300"/>
                  </a:buClr>
                  <a:buSzPct val="100000"/>
                  <a:buChar char="–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3300"/>
                  </a:buClr>
                  <a:buSzPct val="100000"/>
                  <a:buChar char="–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3300"/>
                  </a:buClr>
                  <a:buSzPct val="100000"/>
                  <a:buChar char="–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GB" altLang="sl-SI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CO</a:t>
                </a:r>
                <a:r>
                  <a:rPr lang="en-GB" altLang="sl-SI" sz="2400" b="1" baseline="-25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GB" altLang="sl-SI" sz="2400" dirty="0">
                    <a:solidFill>
                      <a:srgbClr val="00489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GB" altLang="sl-SI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2 °C</a:t>
                </a:r>
                <a:endParaRPr lang="en-GB" altLang="sl-SI" sz="2400" dirty="0">
                  <a:solidFill>
                    <a:srgbClr val="004890"/>
                  </a:solidFill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49" name="Rectangle 70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144" cy="192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tIns="81000" bIns="81000" anchor="ctr"/>
              <a:lstStyle>
                <a:lvl1pPr eaLnBrk="0" hangingPunct="0">
                  <a:spcBef>
                    <a:spcPct val="20000"/>
                  </a:spcBef>
                  <a:buClr>
                    <a:srgbClr val="FF3300"/>
                  </a:buClr>
                  <a:buSzPct val="75000"/>
                  <a:buFont typeface="Monotype Sorts"/>
                  <a:buChar char="n"/>
                  <a:defRPr sz="32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FF3300"/>
                  </a:buClr>
                  <a:buSzPct val="75000"/>
                  <a:buFont typeface="Monotype Sorts"/>
                  <a:buChar char="u"/>
                  <a:defRPr sz="28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FF3300"/>
                  </a:buClr>
                  <a:buSzPct val="65000"/>
                  <a:buFont typeface="Monotype Sorts"/>
                  <a:buChar char="F"/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FF3300"/>
                  </a:buClr>
                  <a:buSzPct val="100000"/>
                  <a:buChar char="•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FF3300"/>
                  </a:buClr>
                  <a:buSzPct val="100000"/>
                  <a:buChar char="–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3300"/>
                  </a:buClr>
                  <a:buSzPct val="100000"/>
                  <a:buChar char="–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3300"/>
                  </a:buClr>
                  <a:buSzPct val="100000"/>
                  <a:buChar char="–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3300"/>
                  </a:buClr>
                  <a:buSzPct val="100000"/>
                  <a:buChar char="–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3300"/>
                  </a:buClr>
                  <a:buSzPct val="100000"/>
                  <a:buChar char="–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AU" altLang="sl-SI" sz="2400">
                  <a:solidFill>
                    <a:srgbClr val="081D58"/>
                  </a:solidFill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50" name="Line 71"/>
              <p:cNvSpPr>
                <a:spLocks noChangeShapeType="1"/>
              </p:cNvSpPr>
              <p:nvPr/>
            </p:nvSpPr>
            <p:spPr bwMode="auto">
              <a:xfrm>
                <a:off x="3312" y="1248"/>
                <a:ext cx="528" cy="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tIns="81000" bIns="8100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sl-SI" sz="2400">
                  <a:solidFill>
                    <a:srgbClr val="081D58"/>
                  </a:solidFill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22547" name="Line 72"/>
            <p:cNvSpPr>
              <a:spLocks noChangeShapeType="1"/>
            </p:cNvSpPr>
            <p:nvPr/>
          </p:nvSpPr>
          <p:spPr bwMode="auto">
            <a:xfrm>
              <a:off x="3072" y="1152"/>
              <a:ext cx="336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tIns="81000" bIns="8100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sl-SI" sz="2400">
                <a:solidFill>
                  <a:srgbClr val="081D58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6" name="Group 73"/>
          <p:cNvGrpSpPr>
            <a:grpSpLocks/>
          </p:cNvGrpSpPr>
          <p:nvPr/>
        </p:nvGrpSpPr>
        <p:grpSpPr bwMode="auto">
          <a:xfrm>
            <a:off x="4787504" y="2457450"/>
            <a:ext cx="2502694" cy="2628900"/>
            <a:chOff x="3072" y="1344"/>
            <a:chExt cx="2102" cy="2208"/>
          </a:xfrm>
        </p:grpSpPr>
        <p:grpSp>
          <p:nvGrpSpPr>
            <p:cNvPr id="22540" name="Group 74"/>
            <p:cNvGrpSpPr>
              <a:grpSpLocks/>
            </p:cNvGrpSpPr>
            <p:nvPr/>
          </p:nvGrpSpPr>
          <p:grpSpPr bwMode="auto">
            <a:xfrm>
              <a:off x="3168" y="1344"/>
              <a:ext cx="2006" cy="2208"/>
              <a:chOff x="3168" y="1344"/>
              <a:chExt cx="2006" cy="2208"/>
            </a:xfrm>
          </p:grpSpPr>
          <p:grpSp>
            <p:nvGrpSpPr>
              <p:cNvPr id="22542" name="Group 75"/>
              <p:cNvGrpSpPr>
                <a:grpSpLocks/>
              </p:cNvGrpSpPr>
              <p:nvPr/>
            </p:nvGrpSpPr>
            <p:grpSpPr bwMode="auto">
              <a:xfrm>
                <a:off x="3168" y="1344"/>
                <a:ext cx="672" cy="2208"/>
                <a:chOff x="3168" y="1344"/>
                <a:chExt cx="672" cy="2208"/>
              </a:xfrm>
            </p:grpSpPr>
            <p:sp>
              <p:nvSpPr>
                <p:cNvPr id="22544" name="Rectangle 76"/>
                <p:cNvSpPr>
                  <a:spLocks noChangeArrowheads="1"/>
                </p:cNvSpPr>
                <p:nvPr/>
              </p:nvSpPr>
              <p:spPr bwMode="auto">
                <a:xfrm>
                  <a:off x="3168" y="1344"/>
                  <a:ext cx="144" cy="2208"/>
                </a:xfrm>
                <a:prstGeom prst="rect">
                  <a:avLst/>
                </a:prstGeom>
                <a:solidFill>
                  <a:srgbClr val="99C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tIns="81000" bIns="81000" anchor="ctr"/>
                <a:lstStyle>
                  <a:lvl1pPr eaLnBrk="0" hangingPunct="0">
                    <a:spcBef>
                      <a:spcPct val="20000"/>
                    </a:spcBef>
                    <a:buClr>
                      <a:srgbClr val="FF3300"/>
                    </a:buClr>
                    <a:buSzPct val="75000"/>
                    <a:buFont typeface="Monotype Sorts"/>
                    <a:buChar char="n"/>
                    <a:defRPr sz="3200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rgbClr val="FF3300"/>
                    </a:buClr>
                    <a:buSzPct val="75000"/>
                    <a:buFont typeface="Monotype Sorts"/>
                    <a:buChar char="u"/>
                    <a:defRPr sz="2800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rgbClr val="FF3300"/>
                    </a:buClr>
                    <a:buSzPct val="65000"/>
                    <a:buFont typeface="Monotype Sorts"/>
                    <a:buChar char="F"/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rgbClr val="FF3300"/>
                    </a:buClr>
                    <a:buSzPct val="100000"/>
                    <a:buChar char="•"/>
                    <a:defRPr sz="2000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rgbClr val="FF3300"/>
                    </a:buClr>
                    <a:buSzPct val="100000"/>
                    <a:buChar char="–"/>
                    <a:defRPr sz="2000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F3300"/>
                    </a:buClr>
                    <a:buSzPct val="100000"/>
                    <a:buChar char="–"/>
                    <a:defRPr sz="2000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F3300"/>
                    </a:buClr>
                    <a:buSzPct val="100000"/>
                    <a:buChar char="–"/>
                    <a:defRPr sz="2000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F3300"/>
                    </a:buClr>
                    <a:buSzPct val="100000"/>
                    <a:buChar char="–"/>
                    <a:defRPr sz="2000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F3300"/>
                    </a:buClr>
                    <a:buSzPct val="100000"/>
                    <a:buChar char="–"/>
                    <a:defRPr sz="2000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en-AU" altLang="sl-SI" sz="2400">
                    <a:solidFill>
                      <a:srgbClr val="081D58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545" name="Line 77"/>
                <p:cNvSpPr>
                  <a:spLocks noChangeShapeType="1"/>
                </p:cNvSpPr>
                <p:nvPr/>
              </p:nvSpPr>
              <p:spPr bwMode="auto">
                <a:xfrm flipV="1">
                  <a:off x="3312" y="2448"/>
                  <a:ext cx="528" cy="192"/>
                </a:xfrm>
                <a:prstGeom prst="line">
                  <a:avLst/>
                </a:prstGeom>
                <a:noFill/>
                <a:ln w="15875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tIns="81000" bIns="8100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sl-SI" sz="2400">
                    <a:solidFill>
                      <a:srgbClr val="081D58"/>
                    </a:solidFill>
                    <a:latin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2543" name="Rectangle 78"/>
              <p:cNvSpPr>
                <a:spLocks noChangeArrowheads="1"/>
              </p:cNvSpPr>
              <p:nvPr/>
            </p:nvSpPr>
            <p:spPr bwMode="auto">
              <a:xfrm>
                <a:off x="3832" y="2229"/>
                <a:ext cx="1342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50800" indent="-50800" eaLnBrk="0" hangingPunct="0">
                  <a:spcBef>
                    <a:spcPct val="20000"/>
                  </a:spcBef>
                  <a:buClr>
                    <a:srgbClr val="FF3300"/>
                  </a:buClr>
                  <a:buSzPct val="75000"/>
                  <a:buFont typeface="Monotype Sorts"/>
                  <a:buChar char="n"/>
                  <a:defRPr sz="32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FF3300"/>
                  </a:buClr>
                  <a:buSzPct val="75000"/>
                  <a:buFont typeface="Monotype Sorts"/>
                  <a:buChar char="u"/>
                  <a:defRPr sz="28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FF3300"/>
                  </a:buClr>
                  <a:buSzPct val="65000"/>
                  <a:buFont typeface="Monotype Sorts"/>
                  <a:buChar char="F"/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FF3300"/>
                  </a:buClr>
                  <a:buSzPct val="100000"/>
                  <a:buChar char="•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FF3300"/>
                  </a:buClr>
                  <a:buSzPct val="100000"/>
                  <a:buChar char="–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3300"/>
                  </a:buClr>
                  <a:buSzPct val="100000"/>
                  <a:buChar char="–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3300"/>
                  </a:buClr>
                  <a:buSzPct val="100000"/>
                  <a:buChar char="–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3300"/>
                  </a:buClr>
                  <a:buSzPct val="100000"/>
                  <a:buChar char="–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3300"/>
                  </a:buClr>
                  <a:buSzPct val="100000"/>
                  <a:buChar char="–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GB" altLang="sl-SI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H</a:t>
                </a:r>
                <a:r>
                  <a:rPr lang="en-GB" altLang="sl-SI" sz="2400" b="1" baseline="-25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GB" altLang="sl-SI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O</a:t>
                </a:r>
                <a:r>
                  <a:rPr lang="en-GB" altLang="sl-SI" sz="2400" dirty="0">
                    <a:solidFill>
                      <a:srgbClr val="00489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GB" altLang="sl-SI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31 °C</a:t>
                </a:r>
                <a:endParaRPr lang="en-GB" altLang="sl-SI" sz="2400" dirty="0">
                  <a:solidFill>
                    <a:srgbClr val="004890"/>
                  </a:solidFill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2541" name="Line 79"/>
            <p:cNvSpPr>
              <a:spLocks noChangeShapeType="1"/>
            </p:cNvSpPr>
            <p:nvPr/>
          </p:nvSpPr>
          <p:spPr bwMode="auto">
            <a:xfrm>
              <a:off x="3072" y="1344"/>
              <a:ext cx="336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tIns="81000" bIns="8100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sl-SI" sz="2400">
                <a:solidFill>
                  <a:srgbClr val="081D58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22537" name="Line 81"/>
          <p:cNvSpPr>
            <a:spLocks noChangeShapeType="1"/>
          </p:cNvSpPr>
          <p:nvPr/>
        </p:nvSpPr>
        <p:spPr bwMode="auto">
          <a:xfrm>
            <a:off x="3543300" y="2171700"/>
            <a:ext cx="165735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tIns="81000" bIns="8100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sl-SI">
              <a:solidFill>
                <a:srgbClr val="081D58"/>
              </a:solidFill>
              <a:latin typeface="Times New Roman" panose="02020603050405020304" pitchFamily="18" charset="0"/>
            </a:endParaRPr>
          </a:p>
        </p:txBody>
      </p:sp>
      <p:sp>
        <p:nvSpPr>
          <p:cNvPr id="68618" name="TextBox 66"/>
          <p:cNvSpPr txBox="1">
            <a:spLocks noChangeArrowheads="1"/>
          </p:cNvSpPr>
          <p:nvPr/>
        </p:nvSpPr>
        <p:spPr bwMode="auto">
          <a:xfrm>
            <a:off x="2646760" y="4840071"/>
            <a:ext cx="10179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AU" sz="2400" b="1" dirty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–18</a:t>
            </a:r>
            <a:r>
              <a:rPr lang="en-AU" sz="2400" b="1" baseline="30000" dirty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o</a:t>
            </a:r>
            <a:r>
              <a:rPr lang="en-AU" sz="2400" b="1" dirty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C</a:t>
            </a:r>
          </a:p>
        </p:txBody>
      </p:sp>
      <p:sp>
        <p:nvSpPr>
          <p:cNvPr id="22539" name="TextBox 67"/>
          <p:cNvSpPr txBox="1">
            <a:spLocks noChangeArrowheads="1"/>
          </p:cNvSpPr>
          <p:nvPr/>
        </p:nvSpPr>
        <p:spPr bwMode="auto">
          <a:xfrm>
            <a:off x="2566930" y="1939254"/>
            <a:ext cx="10179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FF3300"/>
              </a:buClr>
              <a:buSzPct val="75000"/>
              <a:buFont typeface="Monotype Sorts"/>
              <a:buChar char="n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3300"/>
              </a:buClr>
              <a:buSzPct val="75000"/>
              <a:buFont typeface="Monotype Sorts"/>
              <a:buChar char="u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3300"/>
              </a:buClr>
              <a:buSzPct val="65000"/>
              <a:buFont typeface="Monotype Sorts"/>
              <a:buChar char="F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3300"/>
              </a:buClr>
              <a:buSzPct val="10000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3300"/>
              </a:buClr>
              <a:buSzPct val="10000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SzPct val="10000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SzPct val="10000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SzPct val="10000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SzPct val="10000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AU" altLang="sl-SI" sz="2400" b="1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+15</a:t>
            </a:r>
            <a:r>
              <a:rPr lang="en-AU" altLang="sl-SI" sz="24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o</a:t>
            </a:r>
            <a:r>
              <a:rPr lang="en-AU" altLang="sl-SI" sz="2400" b="1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673159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475682" y="466485"/>
            <a:ext cx="6299730" cy="1140696"/>
          </a:xfrm>
          <a:prstGeom prst="rect">
            <a:avLst/>
          </a:prstGeom>
        </p:spPr>
        <p:txBody>
          <a:bodyPr vert="horz" wrap="square" lIns="0" tIns="113664" rIns="0" bIns="0" rtlCol="0">
            <a:spAutoFit/>
          </a:bodyPr>
          <a:lstStyle/>
          <a:p>
            <a:pPr marL="358140" marR="30480" indent="-320040" algn="ctr">
              <a:lnSpc>
                <a:spcPts val="4000"/>
              </a:lnSpc>
              <a:spcBef>
                <a:spcPts val="894"/>
              </a:spcBef>
            </a:pPr>
            <a:r>
              <a:rPr sz="3600" spc="-35" dirty="0">
                <a:solidFill>
                  <a:schemeClr val="tx1"/>
                </a:solidFill>
                <a:latin typeface="Bahnschrift SemiLight Condensed" panose="020B0502040204020203" pitchFamily="34" charset="0"/>
                <a:cs typeface="Calibri"/>
              </a:rPr>
              <a:t>Vsebnost </a:t>
            </a:r>
            <a:r>
              <a:rPr sz="3600" spc="-15" dirty="0">
                <a:solidFill>
                  <a:schemeClr val="tx1"/>
                </a:solidFill>
                <a:latin typeface="Bahnschrift SemiLight Condensed" panose="020B0502040204020203" pitchFamily="34" charset="0"/>
                <a:cs typeface="Calibri"/>
              </a:rPr>
              <a:t>CO</a:t>
            </a:r>
            <a:r>
              <a:rPr sz="3600" spc="-22" baseline="-20964" dirty="0">
                <a:solidFill>
                  <a:schemeClr val="tx1"/>
                </a:solidFill>
                <a:latin typeface="Bahnschrift SemiLight Condensed" panose="020B0502040204020203" pitchFamily="34" charset="0"/>
                <a:cs typeface="Calibri"/>
              </a:rPr>
              <a:t>2 </a:t>
            </a:r>
            <a:r>
              <a:rPr sz="3600" spc="-10" dirty="0">
                <a:solidFill>
                  <a:schemeClr val="tx1"/>
                </a:solidFill>
                <a:latin typeface="Bahnschrift SemiLight Condensed" panose="020B0502040204020203" pitchFamily="34" charset="0"/>
                <a:cs typeface="Calibri"/>
              </a:rPr>
              <a:t>(ppm) </a:t>
            </a:r>
            <a:r>
              <a:rPr lang="en-US" sz="3600" spc="-5" dirty="0" smtClean="0">
                <a:solidFill>
                  <a:schemeClr val="tx1"/>
                </a:solidFill>
                <a:latin typeface="Bahnschrift SemiLight Condensed" panose="020B0502040204020203" pitchFamily="34" charset="0"/>
                <a:cs typeface="Calibri"/>
              </a:rPr>
              <a:t>med </a:t>
            </a:r>
            <a:r>
              <a:rPr lang="en-US" sz="3600" spc="-5" dirty="0" err="1" smtClean="0">
                <a:solidFill>
                  <a:schemeClr val="tx1"/>
                </a:solidFill>
                <a:latin typeface="Bahnschrift SemiLight Condensed" panose="020B0502040204020203" pitchFamily="34" charset="0"/>
                <a:cs typeface="Calibri"/>
              </a:rPr>
              <a:t>ledenimi</a:t>
            </a:r>
            <a:r>
              <a:rPr lang="en-US" sz="3600" spc="-5" dirty="0" smtClean="0">
                <a:solidFill>
                  <a:schemeClr val="tx1"/>
                </a:solidFill>
                <a:latin typeface="Bahnschrift SemiLight Condensed" panose="020B0502040204020203" pitchFamily="34" charset="0"/>
                <a:cs typeface="Calibri"/>
              </a:rPr>
              <a:t> </a:t>
            </a:r>
            <a:r>
              <a:rPr lang="en-US" sz="3600" spc="-5" dirty="0" err="1" smtClean="0">
                <a:solidFill>
                  <a:schemeClr val="tx1"/>
                </a:solidFill>
                <a:latin typeface="Bahnschrift SemiLight Condensed" panose="020B0502040204020203" pitchFamily="34" charset="0"/>
                <a:cs typeface="Calibri"/>
              </a:rPr>
              <a:t>dobami</a:t>
            </a:r>
            <a:r>
              <a:rPr lang="en-US" sz="3600" spc="-5" dirty="0" smtClean="0">
                <a:solidFill>
                  <a:schemeClr val="tx1"/>
                </a:solidFill>
                <a:latin typeface="Bahnschrift SemiLight Condensed" panose="020B0502040204020203" pitchFamily="34" charset="0"/>
                <a:cs typeface="Calibri"/>
              </a:rPr>
              <a:t> in </a:t>
            </a:r>
            <a:r>
              <a:rPr lang="en-US" sz="3600" spc="-5" dirty="0" err="1" smtClean="0">
                <a:solidFill>
                  <a:schemeClr val="tx1"/>
                </a:solidFill>
                <a:latin typeface="Bahnschrift SemiLight Condensed" panose="020B0502040204020203" pitchFamily="34" charset="0"/>
                <a:cs typeface="Calibri"/>
              </a:rPr>
              <a:t>otoplitvami</a:t>
            </a:r>
            <a:r>
              <a:rPr lang="en-US" sz="3600" spc="-5" dirty="0" smtClean="0">
                <a:solidFill>
                  <a:schemeClr val="tx1"/>
                </a:solidFill>
                <a:latin typeface="Bahnschrift SemiLight Condensed" panose="020B0502040204020203" pitchFamily="34" charset="0"/>
                <a:cs typeface="Calibri"/>
              </a:rPr>
              <a:t> … do </a:t>
            </a:r>
            <a:r>
              <a:rPr lang="en-US" sz="3600" spc="-5" dirty="0" err="1" smtClean="0">
                <a:solidFill>
                  <a:schemeClr val="tx1"/>
                </a:solidFill>
                <a:latin typeface="Bahnschrift SemiLight Condensed" panose="020B0502040204020203" pitchFamily="34" charset="0"/>
                <a:cs typeface="Calibri"/>
              </a:rPr>
              <a:t>danes</a:t>
            </a:r>
            <a:endParaRPr sz="3600" dirty="0">
              <a:solidFill>
                <a:schemeClr val="tx1"/>
              </a:solidFill>
              <a:latin typeface="Bahnschrift SemiLight Condensed" panose="020B0502040204020203" pitchFamily="34" charset="0"/>
              <a:cs typeface="Calibri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/>
          <a:srcRect t="6512" b="531"/>
          <a:stretch/>
        </p:blipFill>
        <p:spPr>
          <a:xfrm>
            <a:off x="0" y="1721708"/>
            <a:ext cx="9144000" cy="364936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748217" y="4917989"/>
            <a:ext cx="175466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latin typeface="Bahnschrift SemiLight Condensed" panose="020B0502040204020203" pitchFamily="34" charset="0"/>
              </a:rPr>
              <a:t>leta</a:t>
            </a:r>
            <a:r>
              <a:rPr lang="en-US" sz="1600" dirty="0" smtClean="0">
                <a:latin typeface="Bahnschrift SemiLight Condensed" panose="020B0502040204020203" pitchFamily="34" charset="0"/>
              </a:rPr>
              <a:t> </a:t>
            </a:r>
            <a:r>
              <a:rPr lang="en-US" sz="1600" dirty="0" err="1" smtClean="0">
                <a:latin typeface="Bahnschrift SemiLight Condensed" panose="020B0502040204020203" pitchFamily="34" charset="0"/>
              </a:rPr>
              <a:t>pred</a:t>
            </a:r>
            <a:r>
              <a:rPr lang="en-US" sz="1600" dirty="0" smtClean="0">
                <a:latin typeface="Bahnschrift SemiLight Condensed" panose="020B0502040204020203" pitchFamily="34" charset="0"/>
              </a:rPr>
              <a:t> </a:t>
            </a:r>
            <a:r>
              <a:rPr lang="en-US" sz="1600" dirty="0" err="1" smtClean="0">
                <a:latin typeface="Bahnschrift SemiLight Condensed" panose="020B0502040204020203" pitchFamily="34" charset="0"/>
              </a:rPr>
              <a:t>sedanjostjo</a:t>
            </a:r>
            <a:endParaRPr lang="sl-SI" sz="1600" dirty="0">
              <a:latin typeface="Bahnschrift Semi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08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4|1.|1.1|1.1"/>
</p:tagLst>
</file>

<file path=ppt/theme/theme1.xml><?xml version="1.0" encoding="utf-8"?>
<a:theme xmlns:a="http://schemas.openxmlformats.org/drawingml/2006/main" name="Officeova tema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28064</TotalTime>
  <Words>1035</Words>
  <Application>Microsoft Office PowerPoint</Application>
  <PresentationFormat>On-screen Show (4:3)</PresentationFormat>
  <Paragraphs>205</Paragraphs>
  <Slides>36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36</vt:i4>
      </vt:variant>
    </vt:vector>
  </HeadingPairs>
  <TitlesOfParts>
    <vt:vector size="50" baseType="lpstr">
      <vt:lpstr>Arial</vt:lpstr>
      <vt:lpstr>Arial Narrow</vt:lpstr>
      <vt:lpstr>Bahnschrift Light SemiCondensed</vt:lpstr>
      <vt:lpstr>Bahnschrift SemiLight Condensed</vt:lpstr>
      <vt:lpstr>Calibri</vt:lpstr>
      <vt:lpstr>Calibri Light</vt:lpstr>
      <vt:lpstr>LucidaGrande-Bold</vt:lpstr>
      <vt:lpstr>Times</vt:lpstr>
      <vt:lpstr>Times New Roman</vt:lpstr>
      <vt:lpstr>Wingdings</vt:lpstr>
      <vt:lpstr>Officeova tema</vt:lpstr>
      <vt:lpstr>Office Theme</vt:lpstr>
      <vt:lpstr>1_Office Theme</vt:lpstr>
      <vt:lpstr>2_Office Theme</vt:lpstr>
      <vt:lpstr>Okoljski problemi</vt:lpstr>
      <vt:lpstr>PowerPoint Presentation</vt:lpstr>
      <vt:lpstr>Linearni gospodarski model ni trajnosten</vt:lpstr>
      <vt:lpstr>PowerPoint Presentation</vt:lpstr>
      <vt:lpstr>Naraščanje in neenakost  prebivalstva</vt:lpstr>
      <vt:lpstr>PowerPoint Presentation</vt:lpstr>
      <vt:lpstr>PowerPoint Presentation</vt:lpstr>
      <vt:lpstr>PowerPoint Presentation</vt:lpstr>
      <vt:lpstr>Vsebnost CO2 (ppm) med ledenimi dobami in otoplitvami … do danes</vt:lpstr>
      <vt:lpstr>PowerPoint Presentation</vt:lpstr>
      <vt:lpstr>PowerPoint Presentation</vt:lpstr>
      <vt:lpstr>PowerPoint Presentation</vt:lpstr>
      <vt:lpstr>Povprečna letna temperatura </vt:lpstr>
      <vt:lpstr>PowerPoint Presentation</vt:lpstr>
      <vt:lpstr>Vročinski valovi po letu 1961</vt:lpstr>
      <vt:lpstr>Suše v poletnem času postajajo v Sloveniji  vse bolj pogoste</vt:lpstr>
      <vt:lpstr>Spremenjeno ekstremno vreme</vt:lpstr>
      <vt:lpstr>PowerPoint Presentation</vt:lpstr>
      <vt:lpstr>PowerPoint Presentation</vt:lpstr>
      <vt:lpstr>Podnebne spremembe sprožajo migracije</vt:lpstr>
      <vt:lpstr>Opažamo vse zgodnejši razvoj rastlin (olistanje, cvetenje)</vt:lpstr>
      <vt:lpstr>PowerPoint Presentation</vt:lpstr>
      <vt:lpstr>Naše možne prihodnosti  večja vsebnost toplogrednih plinov → višje temperature</vt:lpstr>
      <vt:lpstr>Representative Concentration Pathways RCP scenariji  sevalni prispevki v letu 2100 glede na vrednosti v predindustrijski dobi   +2.6, +4.5, +6.0, in +8.5 W/m2</vt:lpstr>
      <vt:lpstr>PowerPoint Presentation</vt:lpstr>
      <vt:lpstr>Projekcije regionalnega ogrevanja pri  različnih dvigih globalne temperature</vt:lpstr>
      <vt:lpstr>PowerPoint Presentation</vt:lpstr>
      <vt:lpstr>danes</vt:lpstr>
      <vt:lpstr>Podnebne spremembe prinašajo   nova tveganja</vt:lpstr>
      <vt:lpstr>Kakšne inovacije potrebujemo?</vt:lpstr>
      <vt:lpstr>PowerPoint Presentation</vt:lpstr>
      <vt:lpstr>Smernice pri okoljskih tematikah</vt:lpstr>
      <vt:lpstr>PowerPoint Presentation</vt:lpstr>
      <vt:lpstr>Celovitejše rešitve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TUDI V SLOVENIJI SE PODNEBJE SPREMINJA</dc:title>
  <dc:creator>Črepinšek, Zalika</dc:creator>
  <cp:lastModifiedBy>recenzija</cp:lastModifiedBy>
  <cp:revision>140</cp:revision>
  <dcterms:created xsi:type="dcterms:W3CDTF">2018-03-05T12:34:36Z</dcterms:created>
  <dcterms:modified xsi:type="dcterms:W3CDTF">2019-11-14T14:03:45Z</dcterms:modified>
</cp:coreProperties>
</file>